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5" Type="http://schemas.openxmlformats.org/officeDocument/2006/relationships/slide" Target="slides/slide2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Shape 12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Shape 13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Shape 14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Shape 17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Shape 1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Shape 18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Shape 19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Shape 20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Shape 10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4.png"/><Relationship Id="rId4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glacejs.github.io" TargetMode="External"/><Relationship Id="rId4" Type="http://schemas.openxmlformats.org/officeDocument/2006/relationships/image" Target="../media/image1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0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Relationship Id="rId4" Type="http://schemas.openxmlformats.org/officeDocument/2006/relationships/image" Target="../media/image13.png"/><Relationship Id="rId5" Type="http://schemas.openxmlformats.org/officeDocument/2006/relationships/image" Target="../media/image19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Relationship Id="rId4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Shape 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6300" y="152400"/>
            <a:ext cx="3059599" cy="48387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Shape 55"/>
          <p:cNvSpPr txBox="1"/>
          <p:nvPr/>
        </p:nvSpPr>
        <p:spPr>
          <a:xfrm>
            <a:off x="4160175" y="832050"/>
            <a:ext cx="4349400" cy="102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Shape 56"/>
          <p:cNvSpPr txBox="1"/>
          <p:nvPr/>
        </p:nvSpPr>
        <p:spPr>
          <a:xfrm>
            <a:off x="3729525" y="630325"/>
            <a:ext cx="5210700" cy="238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/>
              <a:t>Свой тестовый</a:t>
            </a:r>
            <a:endParaRPr sz="4800"/>
          </a:p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/>
              <a:t>фреймворк</a:t>
            </a:r>
            <a:endParaRPr sz="4800"/>
          </a:p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/>
              <a:t>так ли это плохо?</a:t>
            </a:r>
            <a:endParaRPr sz="4800"/>
          </a:p>
        </p:txBody>
      </p:sp>
      <p:sp>
        <p:nvSpPr>
          <p:cNvPr id="57" name="Shape 57"/>
          <p:cNvSpPr txBox="1"/>
          <p:nvPr/>
        </p:nvSpPr>
        <p:spPr>
          <a:xfrm>
            <a:off x="3242025" y="3882275"/>
            <a:ext cx="5698200" cy="7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Сергей Чипига</a:t>
            </a:r>
            <a:endParaRPr sz="2400"/>
          </a:p>
          <a:p>
            <a:pPr indent="0" lvl="0" mar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Старший </a:t>
            </a:r>
            <a:r>
              <a:rPr lang="ru" sz="2400"/>
              <a:t>инженер по автоматизации</a:t>
            </a:r>
            <a:endParaRPr sz="2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/>
          <p:nvPr/>
        </p:nvSpPr>
        <p:spPr>
          <a:xfrm>
            <a:off x="377150" y="441250"/>
            <a:ext cx="8396100" cy="13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/>
              <a:t>Свой фреймворк - это подвергать сомнению устоявшиеся догмы</a:t>
            </a:r>
            <a:endParaRPr sz="3600"/>
          </a:p>
        </p:txBody>
      </p:sp>
      <p:pic>
        <p:nvPicPr>
          <p:cNvPr id="121" name="Shape 1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23138" y="1691875"/>
            <a:ext cx="4297726" cy="3324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hape 126"/>
          <p:cNvSpPr txBox="1"/>
          <p:nvPr/>
        </p:nvSpPr>
        <p:spPr>
          <a:xfrm>
            <a:off x="377150" y="441250"/>
            <a:ext cx="8396100" cy="131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/>
              <a:t>Свой фреймворк - это возможность придумать что-то новое</a:t>
            </a:r>
            <a:endParaRPr sz="3600"/>
          </a:p>
        </p:txBody>
      </p:sp>
      <p:pic>
        <p:nvPicPr>
          <p:cNvPr id="127" name="Shape 1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57875" y="1752250"/>
            <a:ext cx="5428244" cy="3238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 txBox="1"/>
          <p:nvPr/>
        </p:nvSpPr>
        <p:spPr>
          <a:xfrm>
            <a:off x="377138" y="441250"/>
            <a:ext cx="83961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/>
              <a:t>Свой фреймворк - это новые знания</a:t>
            </a:r>
            <a:endParaRPr sz="3600"/>
          </a:p>
        </p:txBody>
      </p:sp>
      <p:pic>
        <p:nvPicPr>
          <p:cNvPr id="133" name="Shape 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04825" y="1124475"/>
            <a:ext cx="4740750" cy="3812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/>
        </p:nvSpPr>
        <p:spPr>
          <a:xfrm>
            <a:off x="377150" y="441250"/>
            <a:ext cx="8396100" cy="12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/>
              <a:t>Свой фреймворк - это галочка в твоем резюме</a:t>
            </a:r>
            <a:endParaRPr sz="3600"/>
          </a:p>
        </p:txBody>
      </p:sp>
      <p:pic>
        <p:nvPicPr>
          <p:cNvPr id="139" name="Shape 1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1214" y="1805736"/>
            <a:ext cx="5081575" cy="137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Shape 1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81925" y="3425500"/>
            <a:ext cx="849300" cy="843100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Shape 141"/>
          <p:cNvSpPr txBox="1"/>
          <p:nvPr/>
        </p:nvSpPr>
        <p:spPr>
          <a:xfrm>
            <a:off x="2199875" y="3431825"/>
            <a:ext cx="6088800" cy="68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4400">
                <a:solidFill>
                  <a:srgbClr val="222222"/>
                </a:solidFill>
                <a:highlight>
                  <a:srgbClr val="FFFFFF"/>
                </a:highlight>
              </a:rPr>
              <a:t>frameworks architect</a:t>
            </a:r>
            <a:endParaRPr sz="44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 txBox="1"/>
          <p:nvPr/>
        </p:nvSpPr>
        <p:spPr>
          <a:xfrm>
            <a:off x="377138" y="441250"/>
            <a:ext cx="83961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/>
              <a:t>Свой фреймворк - это весело</a:t>
            </a:r>
            <a:endParaRPr sz="3600"/>
          </a:p>
        </p:txBody>
      </p:sp>
      <p:pic>
        <p:nvPicPr>
          <p:cNvPr id="147" name="Shape 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4150" y="1247950"/>
            <a:ext cx="4942107" cy="3590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 txBox="1"/>
          <p:nvPr/>
        </p:nvSpPr>
        <p:spPr>
          <a:xfrm>
            <a:off x="497700" y="1680900"/>
            <a:ext cx="8148600" cy="254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6000"/>
              <a:t>GlaceJS </a:t>
            </a:r>
            <a:r>
              <a:rPr lang="ru" sz="3000"/>
              <a:t>(</a:t>
            </a:r>
            <a:r>
              <a:rPr lang="ru" sz="3000" u="sng">
                <a:solidFill>
                  <a:schemeClr val="hlink"/>
                </a:solidFill>
                <a:hlinkClick r:id="rId3"/>
              </a:rPr>
              <a:t>https://glacejs.github.io</a:t>
            </a:r>
            <a:r>
              <a:rPr lang="ru" sz="3000"/>
              <a:t>)</a:t>
            </a:r>
            <a:endParaRPr sz="3000"/>
          </a:p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/>
              <a:t>Платформа для быстрой разработки функциональных автотестов</a:t>
            </a:r>
            <a:endParaRPr sz="3600"/>
          </a:p>
        </p:txBody>
      </p:sp>
      <p:sp>
        <p:nvSpPr>
          <p:cNvPr id="153" name="Shape 153"/>
          <p:cNvSpPr txBox="1"/>
          <p:nvPr/>
        </p:nvSpPr>
        <p:spPr>
          <a:xfrm>
            <a:off x="1341900" y="922150"/>
            <a:ext cx="6961500" cy="6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600"/>
              <a:t>Yet Another Framework</a:t>
            </a:r>
            <a:endParaRPr b="1" sz="3600"/>
          </a:p>
        </p:txBody>
      </p:sp>
      <p:pic>
        <p:nvPicPr>
          <p:cNvPr id="154" name="Shape 15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60125" y="833350"/>
            <a:ext cx="969725" cy="884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/>
          <p:nvPr/>
        </p:nvSpPr>
        <p:spPr>
          <a:xfrm>
            <a:off x="315150" y="247600"/>
            <a:ext cx="8610000" cy="46596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/>
              <a:t>Glace JS </a:t>
            </a:r>
            <a:r>
              <a:rPr lang="ru" sz="2600"/>
              <a:t>(компонентная модель)</a:t>
            </a:r>
            <a:endParaRPr sz="2600"/>
          </a:p>
        </p:txBody>
      </p:sp>
      <p:sp>
        <p:nvSpPr>
          <p:cNvPr id="160" name="Shape 160"/>
          <p:cNvSpPr/>
          <p:nvPr/>
        </p:nvSpPr>
        <p:spPr>
          <a:xfrm>
            <a:off x="3402750" y="2579550"/>
            <a:ext cx="2338500" cy="645300"/>
          </a:xfrm>
          <a:prstGeom prst="rect">
            <a:avLst/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/>
              <a:t>Glace Core</a:t>
            </a:r>
            <a:endParaRPr b="1" sz="3000"/>
          </a:p>
        </p:txBody>
      </p:sp>
      <p:sp>
        <p:nvSpPr>
          <p:cNvPr id="161" name="Shape 161"/>
          <p:cNvSpPr/>
          <p:nvPr/>
        </p:nvSpPr>
        <p:spPr>
          <a:xfrm>
            <a:off x="606350" y="3845425"/>
            <a:ext cx="2338500" cy="645300"/>
          </a:xfrm>
          <a:prstGeom prst="rect">
            <a:avLst/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Glace Video</a:t>
            </a:r>
            <a:endParaRPr sz="3000"/>
          </a:p>
        </p:txBody>
      </p:sp>
      <p:sp>
        <p:nvSpPr>
          <p:cNvPr id="162" name="Shape 162"/>
          <p:cNvSpPr/>
          <p:nvPr/>
        </p:nvSpPr>
        <p:spPr>
          <a:xfrm>
            <a:off x="3521550" y="1113475"/>
            <a:ext cx="2100900" cy="645300"/>
          </a:xfrm>
          <a:prstGeom prst="rect">
            <a:avLst/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Glace Web</a:t>
            </a:r>
            <a:endParaRPr sz="3000"/>
          </a:p>
        </p:txBody>
      </p:sp>
      <p:sp>
        <p:nvSpPr>
          <p:cNvPr id="163" name="Shape 163"/>
          <p:cNvSpPr/>
          <p:nvPr/>
        </p:nvSpPr>
        <p:spPr>
          <a:xfrm>
            <a:off x="6199150" y="3845425"/>
            <a:ext cx="2461800" cy="645300"/>
          </a:xfrm>
          <a:prstGeom prst="rect">
            <a:avLst/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Glace Image</a:t>
            </a:r>
            <a:endParaRPr sz="3000"/>
          </a:p>
        </p:txBody>
      </p:sp>
      <p:sp>
        <p:nvSpPr>
          <p:cNvPr id="164" name="Shape 164"/>
          <p:cNvSpPr/>
          <p:nvPr/>
        </p:nvSpPr>
        <p:spPr>
          <a:xfrm>
            <a:off x="6021375" y="1113475"/>
            <a:ext cx="2813700" cy="1407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rgbClr val="FF0000"/>
                </a:solidFill>
              </a:rPr>
              <a:t>standalone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165" name="Shape 165"/>
          <p:cNvSpPr/>
          <p:nvPr/>
        </p:nvSpPr>
        <p:spPr>
          <a:xfrm>
            <a:off x="6199150" y="1350725"/>
            <a:ext cx="2461800" cy="645300"/>
          </a:xfrm>
          <a:prstGeom prst="rect">
            <a:avLst/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Glace Proxy</a:t>
            </a:r>
            <a:endParaRPr sz="3000"/>
          </a:p>
        </p:txBody>
      </p:sp>
      <p:sp>
        <p:nvSpPr>
          <p:cNvPr id="166" name="Shape 166"/>
          <p:cNvSpPr/>
          <p:nvPr/>
        </p:nvSpPr>
        <p:spPr>
          <a:xfrm>
            <a:off x="3402750" y="3845425"/>
            <a:ext cx="2338500" cy="645300"/>
          </a:xfrm>
          <a:prstGeom prst="rect">
            <a:avLst/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Glace Xvfb</a:t>
            </a:r>
            <a:endParaRPr sz="3000"/>
          </a:p>
        </p:txBody>
      </p:sp>
      <p:cxnSp>
        <p:nvCxnSpPr>
          <p:cNvPr id="167" name="Shape 167"/>
          <p:cNvCxnSpPr>
            <a:stCxn id="161" idx="0"/>
          </p:cNvCxnSpPr>
          <p:nvPr/>
        </p:nvCxnSpPr>
        <p:spPr>
          <a:xfrm rot="-5400000">
            <a:off x="2195900" y="2642425"/>
            <a:ext cx="782700" cy="1623300"/>
          </a:xfrm>
          <a:prstGeom prst="bentConnector2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68" name="Shape 168"/>
          <p:cNvCxnSpPr>
            <a:stCxn id="163" idx="0"/>
          </p:cNvCxnSpPr>
          <p:nvPr/>
        </p:nvCxnSpPr>
        <p:spPr>
          <a:xfrm flipH="1" rot="5400000">
            <a:off x="6205000" y="2620375"/>
            <a:ext cx="771300" cy="1678800"/>
          </a:xfrm>
          <a:prstGeom prst="bentConnector2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69" name="Shape 169"/>
          <p:cNvCxnSpPr>
            <a:stCxn id="166" idx="0"/>
            <a:endCxn id="160" idx="2"/>
          </p:cNvCxnSpPr>
          <p:nvPr/>
        </p:nvCxnSpPr>
        <p:spPr>
          <a:xfrm rot="10800000">
            <a:off x="4572000" y="3224725"/>
            <a:ext cx="0" cy="6207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sp>
        <p:nvSpPr>
          <p:cNvPr id="170" name="Shape 170"/>
          <p:cNvSpPr/>
          <p:nvPr/>
        </p:nvSpPr>
        <p:spPr>
          <a:xfrm>
            <a:off x="422525" y="1113475"/>
            <a:ext cx="2875200" cy="14070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>
                <a:solidFill>
                  <a:srgbClr val="FF0000"/>
                </a:solidFill>
              </a:rPr>
              <a:t>standalone</a:t>
            </a:r>
            <a:endParaRPr sz="2400">
              <a:solidFill>
                <a:srgbClr val="FF0000"/>
              </a:solidFill>
            </a:endParaRPr>
          </a:p>
        </p:txBody>
      </p:sp>
      <p:sp>
        <p:nvSpPr>
          <p:cNvPr id="171" name="Shape 171"/>
          <p:cNvSpPr/>
          <p:nvPr/>
        </p:nvSpPr>
        <p:spPr>
          <a:xfrm>
            <a:off x="497075" y="1350725"/>
            <a:ext cx="2726100" cy="645300"/>
          </a:xfrm>
          <a:prstGeom prst="rect">
            <a:avLst/>
          </a:prstGeom>
          <a:solidFill>
            <a:srgbClr val="D9D9D9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Glace Testgen</a:t>
            </a:r>
            <a:endParaRPr sz="3000"/>
          </a:p>
        </p:txBody>
      </p:sp>
      <p:cxnSp>
        <p:nvCxnSpPr>
          <p:cNvPr id="172" name="Shape 172"/>
          <p:cNvCxnSpPr>
            <a:stCxn id="162" idx="2"/>
            <a:endCxn id="160" idx="0"/>
          </p:cNvCxnSpPr>
          <p:nvPr/>
        </p:nvCxnSpPr>
        <p:spPr>
          <a:xfrm>
            <a:off x="4572000" y="1758775"/>
            <a:ext cx="0" cy="8208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73" name="Shape 173"/>
          <p:cNvCxnSpPr>
            <a:endCxn id="160" idx="3"/>
          </p:cNvCxnSpPr>
          <p:nvPr/>
        </p:nvCxnSpPr>
        <p:spPr>
          <a:xfrm rot="5400000">
            <a:off x="5659500" y="2090250"/>
            <a:ext cx="893700" cy="730200"/>
          </a:xfrm>
          <a:prstGeom prst="bentConnector2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  <p:cxnSp>
        <p:nvCxnSpPr>
          <p:cNvPr id="174" name="Shape 174"/>
          <p:cNvCxnSpPr>
            <a:endCxn id="160" idx="1"/>
          </p:cNvCxnSpPr>
          <p:nvPr/>
        </p:nvCxnSpPr>
        <p:spPr>
          <a:xfrm flipH="1" rot="-5400000">
            <a:off x="2655900" y="2155350"/>
            <a:ext cx="904800" cy="588900"/>
          </a:xfrm>
          <a:prstGeom prst="bentConnector2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stealth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Shape 1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9788" y="239400"/>
            <a:ext cx="7484425" cy="4664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Shape 180"/>
          <p:cNvSpPr txBox="1"/>
          <p:nvPr/>
        </p:nvSpPr>
        <p:spPr>
          <a:xfrm>
            <a:off x="5987625" y="1260575"/>
            <a:ext cx="2138400" cy="145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7200"/>
              <a:t>Код</a:t>
            </a:r>
            <a:endParaRPr sz="72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Shape 1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219" y="154776"/>
            <a:ext cx="7805558" cy="4833950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Shape 186"/>
          <p:cNvSpPr txBox="1"/>
          <p:nvPr/>
        </p:nvSpPr>
        <p:spPr>
          <a:xfrm>
            <a:off x="4445300" y="3106275"/>
            <a:ext cx="2971500" cy="131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7200">
                <a:solidFill>
                  <a:srgbClr val="FFFFFF"/>
                </a:solidFill>
              </a:rPr>
              <a:t>Тесты</a:t>
            </a:r>
            <a:endParaRPr sz="72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Shape 1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14450" y="157150"/>
            <a:ext cx="6515100" cy="4829175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Shape 192"/>
          <p:cNvSpPr txBox="1"/>
          <p:nvPr/>
        </p:nvSpPr>
        <p:spPr>
          <a:xfrm>
            <a:off x="3393750" y="1520550"/>
            <a:ext cx="4435800" cy="10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/>
              <a:t>Документация</a:t>
            </a:r>
            <a:endParaRPr sz="4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 txBox="1"/>
          <p:nvPr/>
        </p:nvSpPr>
        <p:spPr>
          <a:xfrm>
            <a:off x="3506700" y="352975"/>
            <a:ext cx="2130600" cy="65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/>
              <a:t>Обо мне</a:t>
            </a:r>
            <a:endParaRPr sz="3000"/>
          </a:p>
        </p:txBody>
      </p:sp>
      <p:pic>
        <p:nvPicPr>
          <p:cNvPr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125" y="4205400"/>
            <a:ext cx="2325600" cy="5358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Shape 64"/>
          <p:cNvSpPr txBox="1"/>
          <p:nvPr/>
        </p:nvSpPr>
        <p:spPr>
          <a:xfrm>
            <a:off x="436950" y="994825"/>
            <a:ext cx="8270100" cy="84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В IT с конца 2010 года. Работал ручным тестировщиком, веб-разработчиком, автоматизатором.</a:t>
            </a:r>
            <a:endParaRPr sz="2400"/>
          </a:p>
        </p:txBody>
      </p:sp>
      <p:pic>
        <p:nvPicPr>
          <p:cNvPr id="65" name="Shape 6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2125" y="2848974"/>
            <a:ext cx="1668925" cy="1081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Shape 6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2125" y="1918225"/>
            <a:ext cx="1668925" cy="6555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Shape 67"/>
          <p:cNvSpPr txBox="1"/>
          <p:nvPr/>
        </p:nvSpPr>
        <p:spPr>
          <a:xfrm>
            <a:off x="2330550" y="2070625"/>
            <a:ext cx="6813600" cy="294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-  автоматизация </a:t>
            </a:r>
            <a:r>
              <a:rPr b="1" lang="ru" sz="2400"/>
              <a:t>Яндекс.Браузера</a:t>
            </a:r>
            <a:endParaRPr b="1" sz="2400"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- автоматизация </a:t>
            </a:r>
            <a:r>
              <a:rPr b="1" lang="ru" sz="2400"/>
              <a:t>OpenStack</a:t>
            </a:r>
            <a:endParaRPr b="1" sz="2400"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/>
          </a:p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       - автоматизация </a:t>
            </a:r>
            <a:r>
              <a:rPr b="1" lang="ru" sz="2400"/>
              <a:t>онлайн-игр</a:t>
            </a:r>
            <a:endParaRPr b="1" sz="2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 txBox="1"/>
          <p:nvPr/>
        </p:nvSpPr>
        <p:spPr>
          <a:xfrm>
            <a:off x="1212450" y="2121600"/>
            <a:ext cx="6719100" cy="9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4800"/>
              <a:t>Спасибо за внимание</a:t>
            </a:r>
            <a:r>
              <a:rPr i="1" lang="ru" sz="4800"/>
              <a:t>!</a:t>
            </a:r>
            <a:endParaRPr i="1" sz="4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 txBox="1"/>
          <p:nvPr/>
        </p:nvSpPr>
        <p:spPr>
          <a:xfrm>
            <a:off x="3091950" y="1738800"/>
            <a:ext cx="2960100" cy="166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600"/>
              <a:t>Q&amp;A</a:t>
            </a:r>
            <a:endParaRPr sz="96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/>
        </p:nvSpPr>
        <p:spPr>
          <a:xfrm>
            <a:off x="1691400" y="441250"/>
            <a:ext cx="5761200" cy="75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/>
              <a:t>Каждому по фреймворку!</a:t>
            </a:r>
            <a:endParaRPr sz="3600"/>
          </a:p>
        </p:txBody>
      </p:sp>
      <p:pic>
        <p:nvPicPr>
          <p:cNvPr id="73" name="Shape 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35425" y="1197550"/>
            <a:ext cx="6473155" cy="3641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/>
          <p:nvPr/>
        </p:nvSpPr>
        <p:spPr>
          <a:xfrm>
            <a:off x="1691400" y="441250"/>
            <a:ext cx="5761200" cy="142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/>
              <a:t>Open-source - хорошо,</a:t>
            </a:r>
            <a:endParaRPr sz="3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/>
              <a:t>но не идеально</a:t>
            </a:r>
            <a:endParaRPr sz="3600"/>
          </a:p>
        </p:txBody>
      </p:sp>
      <p:pic>
        <p:nvPicPr>
          <p:cNvPr id="79" name="Shape 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0813" y="1865650"/>
            <a:ext cx="4782387" cy="2973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/>
        </p:nvSpPr>
        <p:spPr>
          <a:xfrm>
            <a:off x="1691400" y="441250"/>
            <a:ext cx="57612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/>
              <a:t>Open-source - это долго</a:t>
            </a:r>
            <a:endParaRPr sz="3600"/>
          </a:p>
        </p:txBody>
      </p:sp>
      <p:pic>
        <p:nvPicPr>
          <p:cNvPr id="85" name="Shape 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85863" y="1171750"/>
            <a:ext cx="6772275" cy="195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Shape 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67463" y="3209250"/>
            <a:ext cx="7009088" cy="171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/>
        </p:nvSpPr>
        <p:spPr>
          <a:xfrm>
            <a:off x="731575" y="441250"/>
            <a:ext cx="76872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/>
              <a:t>Open-source - это твои проблемы</a:t>
            </a:r>
            <a:endParaRPr sz="3600"/>
          </a:p>
        </p:txBody>
      </p:sp>
      <p:pic>
        <p:nvPicPr>
          <p:cNvPr id="92" name="Shape 9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3975" y="1019350"/>
            <a:ext cx="6496050" cy="196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Shape 9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50088" y="3100125"/>
            <a:ext cx="6643829" cy="17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Shape 94"/>
          <p:cNvSpPr/>
          <p:nvPr/>
        </p:nvSpPr>
        <p:spPr>
          <a:xfrm>
            <a:off x="1902075" y="4389425"/>
            <a:ext cx="5991900" cy="4917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hape 99"/>
          <p:cNvSpPr txBox="1"/>
          <p:nvPr/>
        </p:nvSpPr>
        <p:spPr>
          <a:xfrm>
            <a:off x="377138" y="441250"/>
            <a:ext cx="83961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/>
              <a:t>Open-source - это слишком глобально</a:t>
            </a:r>
            <a:endParaRPr sz="3600"/>
          </a:p>
        </p:txBody>
      </p:sp>
      <p:pic>
        <p:nvPicPr>
          <p:cNvPr id="100" name="Shape 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3338" y="1095550"/>
            <a:ext cx="6543675" cy="2247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Shape 10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1663" y="3484600"/>
            <a:ext cx="7040672" cy="141905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Shape 102"/>
          <p:cNvSpPr/>
          <p:nvPr/>
        </p:nvSpPr>
        <p:spPr>
          <a:xfrm>
            <a:off x="1733250" y="4411925"/>
            <a:ext cx="5683800" cy="4917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 txBox="1"/>
          <p:nvPr/>
        </p:nvSpPr>
        <p:spPr>
          <a:xfrm>
            <a:off x="377138" y="441250"/>
            <a:ext cx="83961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/>
              <a:t>Теперь это фреймворк</a:t>
            </a:r>
            <a:r>
              <a:rPr lang="ru" sz="3600">
                <a:solidFill>
                  <a:srgbClr val="FFFFFF"/>
                </a:solidFill>
              </a:rPr>
              <a:t>!</a:t>
            </a:r>
            <a:endParaRPr sz="3600">
              <a:solidFill>
                <a:srgbClr val="FFFFFF"/>
              </a:solidFill>
            </a:endParaRPr>
          </a:p>
        </p:txBody>
      </p:sp>
      <p:pic>
        <p:nvPicPr>
          <p:cNvPr id="108" name="Shape 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38038" y="1247950"/>
            <a:ext cx="4874322" cy="35907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/>
        </p:nvSpPr>
        <p:spPr>
          <a:xfrm>
            <a:off x="377138" y="441250"/>
            <a:ext cx="8396100" cy="80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600"/>
              <a:t>Теперь это фреймворк!</a:t>
            </a:r>
            <a:endParaRPr sz="3600"/>
          </a:p>
        </p:txBody>
      </p:sp>
      <p:pic>
        <p:nvPicPr>
          <p:cNvPr id="114" name="Shape 1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51356" y="1247950"/>
            <a:ext cx="5241296" cy="389555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Shape 115"/>
          <p:cNvSpPr txBox="1"/>
          <p:nvPr/>
        </p:nvSpPr>
        <p:spPr>
          <a:xfrm>
            <a:off x="994800" y="1610300"/>
            <a:ext cx="7261500" cy="209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>
                <a:solidFill>
                  <a:srgbClr val="FFFFFF"/>
                </a:solidFill>
              </a:rPr>
              <a:t>Объектная</a:t>
            </a:r>
            <a:endParaRPr b="1" sz="3000">
              <a:solidFill>
                <a:srgbClr val="FFFFFF"/>
              </a:solidFill>
            </a:endParaRPr>
          </a:p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>
                <a:solidFill>
                  <a:srgbClr val="FFFFFF"/>
                </a:solidFill>
              </a:rPr>
              <a:t>модель</a:t>
            </a:r>
            <a:endParaRPr b="1" sz="3000">
              <a:solidFill>
                <a:srgbClr val="FFFFFF"/>
              </a:solidFill>
            </a:endParaRPr>
          </a:p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FFFFFF"/>
              </a:solidFill>
            </a:endParaRPr>
          </a:p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000">
                <a:solidFill>
                  <a:srgbClr val="FFFFFF"/>
                </a:solidFill>
              </a:rPr>
              <a:t>тесты        код          доки</a:t>
            </a:r>
            <a:endParaRPr b="1" sz="30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