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1pPr>
    <a:lvl2pPr marL="0" marR="0" indent="2286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2pPr>
    <a:lvl3pPr marL="0" marR="0" indent="4572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3pPr>
    <a:lvl4pPr marL="0" marR="0" indent="6858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4pPr>
    <a:lvl5pPr marL="0" marR="0" indent="9144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5pPr>
    <a:lvl6pPr marL="0" marR="0" indent="11430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6pPr>
    <a:lvl7pPr marL="0" marR="0" indent="13716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7pPr>
    <a:lvl8pPr marL="0" marR="0" indent="16002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8pPr>
    <a:lvl9pPr marL="0" marR="0" indent="18288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venir Next Medium"/>
          <a:ea typeface="Avenir Next Medium"/>
          <a:cs typeface="Avenir Next Medium"/>
        </a:font>
        <a:schemeClr val="accent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1">
              <a:hueOff val="178262"/>
              <a:satOff val="-8651"/>
              <a:lumOff val="-7254"/>
              <a:alpha val="29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6">
              <a:alpha val="25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01D73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1873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187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CDEE0">
              <a:alpha val="18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239254"/>
              <a:lumOff val="-139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EB9B">
              <a:alpha val="26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889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4EB9B">
                  <a:alpha val="26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D4EB9B">
                  <a:alpha val="26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47882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222222"/>
              </a:solidFill>
              <a:prstDash val="solid"/>
              <a:miter lim="400000"/>
            </a:ln>
          </a:top>
          <a:bottom>
            <a:ln w="254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>
              <a:alpha val="75000"/>
            </a:srgbClr>
          </a:solidFill>
        </a:fill>
      </a:tcStyle>
    </a:wholeTbl>
    <a:band2H>
      <a:tcTxStyle b="def" i="def"/>
      <a:tcStyle>
        <a:tcBdr/>
        <a:fill>
          <a:solidFill>
            <a:srgbClr val="686A6A">
              <a:alpha val="85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222222"/>
      </a:tcTxStyle>
      <a:tcStyle>
        <a:tcBdr>
          <a:left>
            <a:ln w="12700" cap="flat">
              <a:noFill/>
              <a:miter lim="400000"/>
            </a:ln>
          </a:left>
          <a:right>
            <a:ln w="63500" cap="flat">
              <a:solidFill>
                <a:srgbClr val="222222"/>
              </a:solidFill>
              <a:prstDash val="solid"/>
              <a:miter lim="400000"/>
            </a:ln>
          </a:right>
          <a:top>
            <a:ln w="25400" cap="flat">
              <a:solidFill>
                <a:srgbClr val="222222"/>
              </a:solidFill>
              <a:prstDash val="solid"/>
              <a:miter lim="400000"/>
            </a:ln>
          </a:top>
          <a:bottom>
            <a:ln w="254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86A6A">
              <a:alpha val="85000"/>
            </a:srgb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3D3D3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22222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3D3D3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25400" cap="flat">
              <a:solidFill>
                <a:srgbClr val="5F6568"/>
              </a:solidFill>
              <a:prstDash val="solid"/>
              <a:miter lim="400000"/>
            </a:ln>
          </a:left>
          <a:right>
            <a:ln w="25400" cap="flat">
              <a:solidFill>
                <a:srgbClr val="5F6568"/>
              </a:solidFill>
              <a:prstDash val="solid"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CDEE0">
              <a:alpha val="18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63500" cap="flat">
              <a:solidFill>
                <a:srgbClr val="5F6568"/>
              </a:solidFill>
              <a:prstDash val="solid"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25400" cap="flat">
              <a:solidFill>
                <a:srgbClr val="5F6568"/>
              </a:solidFill>
              <a:prstDash val="solid"/>
              <a:miter lim="400000"/>
            </a:ln>
          </a:left>
          <a:right>
            <a:ln w="25400" cap="flat">
              <a:solidFill>
                <a:srgbClr val="5F656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4" name="Shape 16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 showMasterPhAnim="1">
  <p:cSld name="Title &amp; Subtitle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/>
          <p:cNvSpPr/>
          <p:nvPr/>
        </p:nvSpPr>
        <p:spPr>
          <a:xfrm flipV="1">
            <a:off x="406400" y="6140894"/>
            <a:ext cx="12192000" cy="263"/>
          </a:xfrm>
          <a:prstGeom prst="line">
            <a:avLst/>
          </a:prstGeom>
          <a:ln w="381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3" name="Title Text"/>
          <p:cNvSpPr/>
          <p:nvPr>
            <p:ph type="title"/>
          </p:nvPr>
        </p:nvSpPr>
        <p:spPr>
          <a:xfrm>
            <a:off x="406400" y="6426200"/>
            <a:ext cx="12192000" cy="27051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7000"/>
            </a:lvl1pPr>
          </a:lstStyle>
          <a:p>
            <a:pPr/>
            <a:r>
              <a:t>Title Text</a:t>
            </a:r>
          </a:p>
        </p:txBody>
      </p:sp>
      <p:sp>
        <p:nvSpPr>
          <p:cNvPr id="14" name="Body Level One…"/>
          <p:cNvSpPr/>
          <p:nvPr>
            <p:ph type="body" sz="quarter" idx="1"/>
          </p:nvPr>
        </p:nvSpPr>
        <p:spPr>
          <a:xfrm>
            <a:off x="406400" y="4267200"/>
            <a:ext cx="12192000" cy="18034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2286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4572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6858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9144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" name="Slide Number"/>
          <p:cNvSpPr/>
          <p:nvPr>
            <p:ph type="sldNum" sz="quarter" idx="2"/>
          </p:nvPr>
        </p:nvSpPr>
        <p:spPr>
          <a:xfrm>
            <a:off x="12194440" y="431800"/>
            <a:ext cx="406898" cy="4572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"/>
          <p:cNvSpPr/>
          <p:nvPr>
            <p:ph type="body" sz="quarter" idx="13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4572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pc="120" sz="2400">
                <a:solidFill>
                  <a:srgbClr val="838787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r>
              <a:t>Text</a:t>
            </a:r>
          </a:p>
        </p:txBody>
      </p:sp>
      <p:sp>
        <p:nvSpPr>
          <p:cNvPr id="103" name="Body Level One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</a:lvl1pPr>
            <a:lvl2pPr>
              <a:buClr>
                <a:schemeClr val="accent1"/>
              </a:buClr>
              <a:buChar char="▸"/>
            </a:lvl2pPr>
            <a:lvl3pPr>
              <a:buClr>
                <a:schemeClr val="accent1"/>
              </a:buClr>
              <a:buChar char="▸"/>
            </a:lvl3pPr>
            <a:lvl4pPr>
              <a:buClr>
                <a:schemeClr val="accent1"/>
              </a:buClr>
              <a:buChar char="▸"/>
            </a:lvl4pPr>
            <a:lvl5pPr>
              <a:buClr>
                <a:schemeClr val="accent1"/>
              </a:buClr>
              <a:buChar char="▸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4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3 Up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Image"/>
          <p:cNvSpPr/>
          <p:nvPr>
            <p:ph type="pic" sz="half" idx="13"/>
          </p:nvPr>
        </p:nvSpPr>
        <p:spPr>
          <a:xfrm>
            <a:off x="6503154" y="0"/>
            <a:ext cx="6502401" cy="4864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2" name="Image"/>
          <p:cNvSpPr/>
          <p:nvPr>
            <p:ph type="pic" sz="half" idx="14"/>
          </p:nvPr>
        </p:nvSpPr>
        <p:spPr>
          <a:xfrm>
            <a:off x="6502400" y="4902200"/>
            <a:ext cx="6502400" cy="4864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3" name="Image"/>
          <p:cNvSpPr/>
          <p:nvPr>
            <p:ph type="pic" idx="15"/>
          </p:nvPr>
        </p:nvSpPr>
        <p:spPr>
          <a:xfrm>
            <a:off x="0" y="0"/>
            <a:ext cx="6468534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4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allout"/>
          <p:cNvSpPr/>
          <p:nvPr/>
        </p:nvSpPr>
        <p:spPr>
          <a:xfrm>
            <a:off x="469900" y="2362200"/>
            <a:ext cx="12065000" cy="52292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24" y="0"/>
                </a:moveTo>
                <a:cubicBezTo>
                  <a:pt x="100" y="0"/>
                  <a:pt x="0" y="232"/>
                  <a:pt x="0" y="516"/>
                </a:cubicBezTo>
                <a:lnTo>
                  <a:pt x="0" y="18789"/>
                </a:lnTo>
                <a:cubicBezTo>
                  <a:pt x="0" y="19073"/>
                  <a:pt x="100" y="19305"/>
                  <a:pt x="224" y="19305"/>
                </a:cubicBezTo>
                <a:lnTo>
                  <a:pt x="17228" y="19305"/>
                </a:lnTo>
                <a:lnTo>
                  <a:pt x="17850" y="21600"/>
                </a:lnTo>
                <a:lnTo>
                  <a:pt x="18471" y="19305"/>
                </a:lnTo>
                <a:lnTo>
                  <a:pt x="21376" y="19305"/>
                </a:lnTo>
                <a:cubicBezTo>
                  <a:pt x="21500" y="19305"/>
                  <a:pt x="21600" y="19073"/>
                  <a:pt x="21600" y="18789"/>
                </a:cubicBezTo>
                <a:lnTo>
                  <a:pt x="21600" y="516"/>
                </a:lnTo>
                <a:cubicBezTo>
                  <a:pt x="21600" y="232"/>
                  <a:pt x="21500" y="0"/>
                  <a:pt x="21376" y="0"/>
                </a:cubicBezTo>
                <a:lnTo>
                  <a:pt x="224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122" name="Type a quote here."/>
          <p:cNvSpPr/>
          <p:nvPr>
            <p:ph type="body" sz="quarter" idx="13"/>
          </p:nvPr>
        </p:nvSpPr>
        <p:spPr>
          <a:xfrm>
            <a:off x="889000" y="2908300"/>
            <a:ext cx="11226800" cy="129794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cap="all" sz="94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pPr/>
            <a:r>
              <a:t>Type a quote here.</a:t>
            </a:r>
          </a:p>
        </p:txBody>
      </p:sp>
      <p:sp>
        <p:nvSpPr>
          <p:cNvPr id="123" name="Johnny Appleseed"/>
          <p:cNvSpPr/>
          <p:nvPr>
            <p:ph type="body" sz="quarter" idx="14"/>
          </p:nvPr>
        </p:nvSpPr>
        <p:spPr>
          <a:xfrm>
            <a:off x="406400" y="7789333"/>
            <a:ext cx="12192000" cy="863604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6000">
                <a:solidFill>
                  <a:srgbClr val="838787"/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pPr/>
            <a:r>
              <a:t>Johnny Appleseed</a:t>
            </a:r>
          </a:p>
        </p:txBody>
      </p:sp>
      <p:sp>
        <p:nvSpPr>
          <p:cNvPr id="124" name="Text"/>
          <p:cNvSpPr/>
          <p:nvPr>
            <p:ph type="body" sz="quarter" idx="15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4572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pc="120" sz="2400">
                <a:solidFill>
                  <a:srgbClr val="838787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r>
              <a:t>Text</a:t>
            </a:r>
          </a:p>
        </p:txBody>
      </p:sp>
      <p:sp>
        <p:nvSpPr>
          <p:cNvPr id="125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Quote Alt">
    <p:bg>
      <p:bgPr>
        <a:solidFill>
          <a:schemeClr val="accen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ype a quote here."/>
          <p:cNvSpPr/>
          <p:nvPr>
            <p:ph type="body" sz="quarter" idx="13"/>
          </p:nvPr>
        </p:nvSpPr>
        <p:spPr>
          <a:xfrm>
            <a:off x="5892800" y="2641600"/>
            <a:ext cx="6705600" cy="25019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cap="all" sz="94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pPr/>
            <a:r>
              <a:t>Type a quote here.</a:t>
            </a:r>
          </a:p>
        </p:txBody>
      </p:sp>
      <p:sp>
        <p:nvSpPr>
          <p:cNvPr id="133" name="Image"/>
          <p:cNvSpPr/>
          <p:nvPr>
            <p:ph type="pic" idx="14"/>
          </p:nvPr>
        </p:nvSpPr>
        <p:spPr>
          <a:xfrm>
            <a:off x="0" y="0"/>
            <a:ext cx="54864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4" name="Johnny Appleseed"/>
          <p:cNvSpPr/>
          <p:nvPr>
            <p:ph type="body" sz="quarter" idx="15"/>
          </p:nvPr>
        </p:nvSpPr>
        <p:spPr>
          <a:xfrm>
            <a:off x="5892800" y="7789333"/>
            <a:ext cx="6705600" cy="863604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57200">
              <a:spcBef>
                <a:spcPts val="0"/>
              </a:spcBef>
              <a:buClrTx/>
              <a:buSzTx/>
              <a:buFontTx/>
              <a:buNone/>
              <a:defRPr sz="6000">
                <a:solidFill>
                  <a:srgbClr val="232323"/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pPr/>
            <a:r>
              <a:t>Johnny Appleseed</a:t>
            </a:r>
          </a:p>
        </p:txBody>
      </p:sp>
      <p:sp>
        <p:nvSpPr>
          <p:cNvPr id="135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3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lank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lank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Horizontal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3" name="Line"/>
          <p:cNvSpPr/>
          <p:nvPr>
            <p:ph type="body" sz="quarter" idx="14"/>
          </p:nvPr>
        </p:nvSpPr>
        <p:spPr>
          <a:xfrm flipV="1">
            <a:off x="406400" y="6140894"/>
            <a:ext cx="12192000" cy="263"/>
          </a:xfrm>
          <a:prstGeom prst="line">
            <a:avLst/>
          </a:prstGeom>
          <a:ln w="38100">
            <a:solidFill>
              <a:srgbClr val="A6AAA9"/>
            </a:solidFill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4" name="Title Text"/>
          <p:cNvSpPr/>
          <p:nvPr>
            <p:ph type="title"/>
          </p:nvPr>
        </p:nvSpPr>
        <p:spPr>
          <a:xfrm>
            <a:off x="406400" y="6426200"/>
            <a:ext cx="12192000" cy="27051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7000"/>
            </a:lvl1pPr>
          </a:lstStyle>
          <a:p>
            <a:pPr/>
            <a:r>
              <a:t>Title Text</a:t>
            </a:r>
          </a:p>
        </p:txBody>
      </p:sp>
      <p:sp>
        <p:nvSpPr>
          <p:cNvPr id="25" name="Body Level One…"/>
          <p:cNvSpPr/>
          <p:nvPr>
            <p:ph type="body" sz="quarter" idx="1"/>
          </p:nvPr>
        </p:nvSpPr>
        <p:spPr>
          <a:xfrm>
            <a:off x="406400" y="4267200"/>
            <a:ext cx="12192000" cy="18034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2286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4572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6858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9144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Slide Number"/>
          <p:cNvSpPr/>
          <p:nvPr>
            <p:ph type="sldNum" sz="quarter" idx="2"/>
          </p:nvPr>
        </p:nvSpPr>
        <p:spPr>
          <a:xfrm>
            <a:off x="12194440" y="431800"/>
            <a:ext cx="406898" cy="4572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&amp; Subtitl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Line"/>
          <p:cNvSpPr/>
          <p:nvPr/>
        </p:nvSpPr>
        <p:spPr>
          <a:xfrm flipV="1">
            <a:off x="406400" y="6140894"/>
            <a:ext cx="12192000" cy="263"/>
          </a:xfrm>
          <a:prstGeom prst="line">
            <a:avLst/>
          </a:prstGeom>
          <a:ln w="381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4" name="Title Text"/>
          <p:cNvSpPr/>
          <p:nvPr>
            <p:ph type="title"/>
          </p:nvPr>
        </p:nvSpPr>
        <p:spPr>
          <a:xfrm>
            <a:off x="406400" y="6426200"/>
            <a:ext cx="12192000" cy="27051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7000"/>
            </a:lvl1pPr>
          </a:lstStyle>
          <a:p>
            <a:pPr/>
            <a:r>
              <a:t>Title Text</a:t>
            </a:r>
          </a:p>
        </p:txBody>
      </p:sp>
      <p:sp>
        <p:nvSpPr>
          <p:cNvPr id="35" name="Body Level One…"/>
          <p:cNvSpPr/>
          <p:nvPr>
            <p:ph type="body" sz="quarter" idx="1"/>
          </p:nvPr>
        </p:nvSpPr>
        <p:spPr>
          <a:xfrm>
            <a:off x="406400" y="4267200"/>
            <a:ext cx="12192000" cy="18034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2286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4572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6858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9144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" name="Slide Number"/>
          <p:cNvSpPr/>
          <p:nvPr>
            <p:ph type="sldNum" sz="quarter" idx="2"/>
          </p:nvPr>
        </p:nvSpPr>
        <p:spPr>
          <a:xfrm>
            <a:off x="12161859" y="419100"/>
            <a:ext cx="406898" cy="4572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- Center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Text"/>
          <p:cNvSpPr/>
          <p:nvPr>
            <p:ph type="title"/>
          </p:nvPr>
        </p:nvSpPr>
        <p:spPr>
          <a:xfrm>
            <a:off x="406400" y="4038600"/>
            <a:ext cx="12192000" cy="45212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7000"/>
            </a:lvl1pPr>
          </a:lstStyle>
          <a:p>
            <a:pPr/>
            <a:r>
              <a:t>Title Text</a:t>
            </a:r>
          </a:p>
        </p:txBody>
      </p:sp>
      <p:sp>
        <p:nvSpPr>
          <p:cNvPr id="44" name="Slide Number"/>
          <p:cNvSpPr/>
          <p:nvPr>
            <p:ph type="sldNum" sz="quarter" idx="2"/>
          </p:nvPr>
        </p:nvSpPr>
        <p:spPr>
          <a:xfrm>
            <a:off x="12194440" y="431800"/>
            <a:ext cx="406898" cy="4572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Vertical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Line"/>
          <p:cNvSpPr/>
          <p:nvPr/>
        </p:nvSpPr>
        <p:spPr>
          <a:xfrm flipV="1">
            <a:off x="5892800" y="6141012"/>
            <a:ext cx="6705600" cy="145"/>
          </a:xfrm>
          <a:prstGeom prst="line">
            <a:avLst/>
          </a:prstGeom>
          <a:ln w="381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2" name="Image"/>
          <p:cNvSpPr/>
          <p:nvPr>
            <p:ph type="pic" idx="13"/>
          </p:nvPr>
        </p:nvSpPr>
        <p:spPr>
          <a:xfrm>
            <a:off x="0" y="0"/>
            <a:ext cx="54864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53" name="Title Text"/>
          <p:cNvSpPr/>
          <p:nvPr>
            <p:ph type="title"/>
          </p:nvPr>
        </p:nvSpPr>
        <p:spPr>
          <a:xfrm>
            <a:off x="5892800" y="6426200"/>
            <a:ext cx="6705600" cy="27051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7000"/>
            </a:lvl1pPr>
          </a:lstStyle>
          <a:p>
            <a:pPr/>
            <a:r>
              <a:t>Title Text</a:t>
            </a:r>
          </a:p>
        </p:txBody>
      </p:sp>
      <p:sp>
        <p:nvSpPr>
          <p:cNvPr id="54" name="Body Level One…"/>
          <p:cNvSpPr/>
          <p:nvPr>
            <p:ph type="body" sz="quarter" idx="1"/>
          </p:nvPr>
        </p:nvSpPr>
        <p:spPr>
          <a:xfrm>
            <a:off x="5892800" y="4267200"/>
            <a:ext cx="6705600" cy="18034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2286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4572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6858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9144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Slide Number"/>
          <p:cNvSpPr/>
          <p:nvPr>
            <p:ph type="sldNum" sz="quarter" idx="2"/>
          </p:nvPr>
        </p:nvSpPr>
        <p:spPr>
          <a:xfrm>
            <a:off x="12194440" y="431800"/>
            <a:ext cx="406898" cy="4572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"/>
          <p:cNvSpPr/>
          <p:nvPr>
            <p:ph type="body" sz="quarter" idx="13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4572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pc="120" sz="2400">
                <a:solidFill>
                  <a:srgbClr val="838787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r>
              <a:t>Text</a:t>
            </a:r>
          </a:p>
        </p:txBody>
      </p:sp>
      <p:sp>
        <p:nvSpPr>
          <p:cNvPr id="63" name="Title 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4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"/>
          <p:cNvSpPr/>
          <p:nvPr>
            <p:ph type="body" sz="quarter" idx="13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4572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pc="120" sz="2400">
                <a:solidFill>
                  <a:srgbClr val="838787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r>
              <a:t>Text</a:t>
            </a:r>
          </a:p>
        </p:txBody>
      </p:sp>
      <p:sp>
        <p:nvSpPr>
          <p:cNvPr id="72" name="Title 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3" name="Body Level One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</a:lvl1pPr>
            <a:lvl2pPr>
              <a:buClr>
                <a:schemeClr val="accent1"/>
              </a:buClr>
              <a:buChar char="▸"/>
            </a:lvl2pPr>
            <a:lvl3pPr>
              <a:buClr>
                <a:schemeClr val="accent1"/>
              </a:buClr>
              <a:buChar char="▸"/>
            </a:lvl3pPr>
            <a:lvl4pPr>
              <a:buClr>
                <a:schemeClr val="accent1"/>
              </a:buClr>
              <a:buChar char="▸"/>
            </a:lvl4pPr>
            <a:lvl5pPr>
              <a:buClr>
                <a:schemeClr val="accent1"/>
              </a:buClr>
              <a:buChar char="▸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"/>
          <p:cNvSpPr/>
          <p:nvPr>
            <p:ph type="body" sz="quarter" idx="13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4572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pc="120" sz="2400">
                <a:solidFill>
                  <a:srgbClr val="838787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r>
              <a:t>Text</a:t>
            </a:r>
          </a:p>
        </p:txBody>
      </p:sp>
      <p:sp>
        <p:nvSpPr>
          <p:cNvPr id="82" name="Title 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3" name="Body Level One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</a:lvl1pPr>
            <a:lvl2pPr>
              <a:buClr>
                <a:schemeClr val="accent1"/>
              </a:buClr>
              <a:buChar char="▸"/>
            </a:lvl2pPr>
            <a:lvl3pPr>
              <a:buClr>
                <a:schemeClr val="accent1"/>
              </a:buClr>
              <a:buChar char="▸"/>
            </a:lvl3pPr>
            <a:lvl4pPr>
              <a:buClr>
                <a:schemeClr val="accent1"/>
              </a:buClr>
              <a:buChar char="▸"/>
            </a:lvl4pPr>
            <a:lvl5pPr>
              <a:buClr>
                <a:schemeClr val="accent1"/>
              </a:buClr>
              <a:buChar char="▸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"/>
          <p:cNvSpPr/>
          <p:nvPr>
            <p:ph type="body" sz="quarter" idx="13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4572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pc="120" sz="2400">
                <a:solidFill>
                  <a:srgbClr val="838787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r>
              <a:t>Text</a:t>
            </a:r>
          </a:p>
        </p:txBody>
      </p:sp>
      <p:sp>
        <p:nvSpPr>
          <p:cNvPr id="92" name="Image"/>
          <p:cNvSpPr/>
          <p:nvPr>
            <p:ph type="pic" sz="half" idx="14"/>
          </p:nvPr>
        </p:nvSpPr>
        <p:spPr>
          <a:xfrm>
            <a:off x="7112000" y="1536700"/>
            <a:ext cx="5486400" cy="7797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3" name="Title Text"/>
          <p:cNvSpPr/>
          <p:nvPr>
            <p:ph type="title"/>
          </p:nvPr>
        </p:nvSpPr>
        <p:spPr>
          <a:xfrm>
            <a:off x="406400" y="1536700"/>
            <a:ext cx="6299200" cy="7239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4" name="Body Level One…"/>
          <p:cNvSpPr/>
          <p:nvPr>
            <p:ph type="body" sz="half" idx="1"/>
          </p:nvPr>
        </p:nvSpPr>
        <p:spPr>
          <a:xfrm>
            <a:off x="406400" y="2743200"/>
            <a:ext cx="6299200" cy="610870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  <a:defRPr sz="2800">
                <a:solidFill>
                  <a:srgbClr val="838787"/>
                </a:solidFill>
              </a:defRPr>
            </a:lvl1pPr>
            <a:lvl2pPr>
              <a:buClr>
                <a:schemeClr val="accent1"/>
              </a:buClr>
              <a:buChar char="▸"/>
              <a:defRPr sz="2800">
                <a:solidFill>
                  <a:srgbClr val="838787"/>
                </a:solidFill>
              </a:defRPr>
            </a:lvl2pPr>
            <a:lvl3pPr>
              <a:buClr>
                <a:schemeClr val="accent1"/>
              </a:buClr>
              <a:buChar char="▸"/>
              <a:defRPr sz="2800">
                <a:solidFill>
                  <a:srgbClr val="838787"/>
                </a:solidFill>
              </a:defRPr>
            </a:lvl3pPr>
            <a:lvl4pPr>
              <a:buClr>
                <a:schemeClr val="accent1"/>
              </a:buClr>
              <a:buChar char="▸"/>
              <a:defRPr sz="2800">
                <a:solidFill>
                  <a:srgbClr val="838787"/>
                </a:solidFill>
              </a:defRPr>
            </a:lvl4pPr>
            <a:lvl5pPr>
              <a:buClr>
                <a:schemeClr val="accent1"/>
              </a:buClr>
              <a:buChar char="▸"/>
              <a:defRPr sz="2800">
                <a:solidFill>
                  <a:srgbClr val="838787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"/>
          <p:cNvSpPr/>
          <p:nvPr/>
        </p:nvSpPr>
        <p:spPr>
          <a:xfrm flipV="1">
            <a:off x="406400" y="993160"/>
            <a:ext cx="12192000" cy="263"/>
          </a:xfrm>
          <a:prstGeom prst="line">
            <a:avLst/>
          </a:prstGeom>
          <a:ln w="254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" name="Title Text"/>
          <p:cNvSpPr/>
          <p:nvPr>
            <p:ph type="title"/>
          </p:nvPr>
        </p:nvSpPr>
        <p:spPr>
          <a:xfrm>
            <a:off x="406400" y="1536700"/>
            <a:ext cx="12192000" cy="723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/>
          <p:nvPr>
            <p:ph type="body" idx="1"/>
          </p:nvPr>
        </p:nvSpPr>
        <p:spPr>
          <a:xfrm>
            <a:off x="406400" y="2743200"/>
            <a:ext cx="12192000" cy="6108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/>
          <p:nvPr>
            <p:ph type="sldNum" sz="quarter" idx="2"/>
          </p:nvPr>
        </p:nvSpPr>
        <p:spPr>
          <a:xfrm>
            <a:off x="12186622" y="431800"/>
            <a:ext cx="406897" cy="457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r">
              <a:lnSpc>
                <a:spcPct val="80000"/>
              </a:lnSpc>
              <a:spcBef>
                <a:spcPts val="0"/>
              </a:spcBef>
              <a:defRPr sz="240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transition xmlns:p14="http://schemas.microsoft.com/office/powerpoint/2010/main" spd="med" advClick="1"/>
  <p:txStyles>
    <p:titleStyle>
      <a:lvl1pPr marL="0" marR="0" indent="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60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1pPr>
      <a:lvl2pPr marL="0" marR="0" indent="22860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60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2pPr>
      <a:lvl3pPr marL="0" marR="0" indent="45720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60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3pPr>
      <a:lvl4pPr marL="0" marR="0" indent="68580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60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4pPr>
      <a:lvl5pPr marL="0" marR="0" indent="91440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60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5pPr>
      <a:lvl6pPr marL="0" marR="0" indent="114300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60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6pPr>
      <a:lvl7pPr marL="0" marR="0" indent="137160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60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7pPr>
      <a:lvl8pPr marL="0" marR="0" indent="160020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60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8pPr>
      <a:lvl9pPr marL="0" marR="0" indent="182880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60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9pPr>
    </p:titleStyle>
    <p:bodyStyle>
      <a:lvl1pPr marL="444500" marR="0" indent="-444500" algn="l" defTabSz="58420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3400" u="none">
          <a:ln>
            <a:noFill/>
          </a:ln>
          <a:solidFill>
            <a:srgbClr val="F2F9FC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1pPr>
      <a:lvl2pPr marL="889000" marR="0" indent="-444500" algn="l" defTabSz="58420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3400" u="none">
          <a:ln>
            <a:noFill/>
          </a:ln>
          <a:solidFill>
            <a:srgbClr val="F2F9FC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2pPr>
      <a:lvl3pPr marL="1333500" marR="0" indent="-444500" algn="l" defTabSz="58420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3400" u="none">
          <a:ln>
            <a:noFill/>
          </a:ln>
          <a:solidFill>
            <a:srgbClr val="F2F9FC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3pPr>
      <a:lvl4pPr marL="1778000" marR="0" indent="-444500" algn="l" defTabSz="58420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3400" u="none">
          <a:ln>
            <a:noFill/>
          </a:ln>
          <a:solidFill>
            <a:srgbClr val="F2F9FC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4pPr>
      <a:lvl5pPr marL="2222500" marR="0" indent="-444500" algn="l" defTabSz="58420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3400" u="none">
          <a:ln>
            <a:noFill/>
          </a:ln>
          <a:solidFill>
            <a:srgbClr val="F2F9FC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5pPr>
      <a:lvl6pPr marL="2667000" marR="0" indent="-444500" algn="l" defTabSz="58420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3400" u="none">
          <a:ln>
            <a:noFill/>
          </a:ln>
          <a:solidFill>
            <a:srgbClr val="F2F9FC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6pPr>
      <a:lvl7pPr marL="3111500" marR="0" indent="-444500" algn="l" defTabSz="58420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3400" u="none">
          <a:ln>
            <a:noFill/>
          </a:ln>
          <a:solidFill>
            <a:srgbClr val="F2F9FC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7pPr>
      <a:lvl8pPr marL="3556000" marR="0" indent="-444500" algn="l" defTabSz="58420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3400" u="none">
          <a:ln>
            <a:noFill/>
          </a:ln>
          <a:solidFill>
            <a:srgbClr val="F2F9FC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8pPr>
      <a:lvl9pPr marL="4000500" marR="0" indent="-444500" algn="l" defTabSz="58420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3400" u="none">
          <a:ln>
            <a:noFill/>
          </a:ln>
          <a:solidFill>
            <a:srgbClr val="F2F9FC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9pPr>
    </p:bodyStyle>
    <p:otherStyle>
      <a:lvl1pPr marL="0" marR="0" indent="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1pPr>
      <a:lvl2pPr marL="0" marR="0" indent="2286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2pPr>
      <a:lvl3pPr marL="0" marR="0" indent="4572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3pPr>
      <a:lvl4pPr marL="0" marR="0" indent="6858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4pPr>
      <a:lvl5pPr marL="0" marR="0" indent="9144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5pPr>
      <a:lvl6pPr marL="0" marR="0" indent="11430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6pPr>
      <a:lvl7pPr marL="0" marR="0" indent="13716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7pPr>
      <a:lvl8pPr marL="0" marR="0" indent="16002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8pPr>
      <a:lvl9pPr marL="0" marR="0" indent="18288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.tif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tif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6.tif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/Relationships>
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3.png"/></Relationships>
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4.png"/></Relationships>
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5.png"/></Relationships>
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6.png"/></Relationships>
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7.png"/></Relationships>
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4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4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/Relationships>

</file>

<file path=ppt/slides/_rels/slide4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8.png"/></Relationships>

</file>

<file path=ppt/slides/_rels/slide4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4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hyperlink" Target="https://github.com/nourd/ForexCandleStream" TargetMode="External"/></Relationships>

</file>

<file path=ppt/slides/_rels/slide4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4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4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4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/Relationships>

</file>

<file path=ppt/slides/_rels/slide5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5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5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7.tif"/></Relationships>

</file>

<file path=ppt/slides/_rels/slide5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5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5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5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hyperlink" Target="https://github.com/nourd/ForexCandleStream" TargetMode="Externa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.png"/><Relationship Id="rId3" Type="http://schemas.openxmlformats.org/officeDocument/2006/relationships/hyperlink" Target="https://www.youtube.com/watch?v=vxikpWnnnCU" TargetMode="Externa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3.png"/><Relationship Id="rId3" Type="http://schemas.openxmlformats.org/officeDocument/2006/relationships/hyperlink" Target="https://www.youtube.com/watch?v=vxikpWnnnCU" TargetMode="Externa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tif"/><Relationship Id="rId3" Type="http://schemas.openxmlformats.org/officeDocument/2006/relationships/image" Target="../media/image2.tif"/><Relationship Id="rId4" Type="http://schemas.openxmlformats.org/officeDocument/2006/relationships/image" Target="../media/image3.tif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О стримах наших младших"/>
          <p:cNvSpPr/>
          <p:nvPr>
            <p:ph type="ctrTitle"/>
          </p:nvPr>
        </p:nvSpPr>
        <p:spPr>
          <a:xfrm>
            <a:off x="279400" y="2889250"/>
            <a:ext cx="12192000" cy="2705100"/>
          </a:xfrm>
          <a:prstGeom prst="rect">
            <a:avLst/>
          </a:prstGeom>
        </p:spPr>
        <p:txBody>
          <a:bodyPr/>
          <a:lstStyle>
            <a:lvl1pPr>
              <a:defRPr b="1" cap="none" sz="6700">
                <a:solidFill>
                  <a:srgbClr val="F1FCFB"/>
                </a:solidFill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pPr/>
            <a:r>
              <a:t>О стримах наших младших</a:t>
            </a:r>
          </a:p>
        </p:txBody>
      </p:sp>
      <p:sp>
        <p:nvSpPr>
          <p:cNvPr id="167" name="DevClub.eu"/>
          <p:cNvSpPr/>
          <p:nvPr>
            <p:ph type="subTitle" sz="quarter" idx="1"/>
          </p:nvPr>
        </p:nvSpPr>
        <p:spPr>
          <a:xfrm>
            <a:off x="279400" y="6883400"/>
            <a:ext cx="12192000" cy="1803400"/>
          </a:xfrm>
          <a:prstGeom prst="rect">
            <a:avLst/>
          </a:prstGeom>
        </p:spPr>
        <p:txBody>
          <a:bodyPr/>
          <a:lstStyle>
            <a:lvl1pPr>
              <a:defRPr cap="none">
                <a:solidFill>
                  <a:srgbClr val="FCF8F4"/>
                </a:solidFill>
              </a:defRPr>
            </a:lvl1pPr>
          </a:lstStyle>
          <a:p>
            <a:pPr/>
            <a:r>
              <a:t>DevClub.eu</a:t>
            </a:r>
          </a:p>
        </p:txBody>
      </p:sp>
      <p:sp>
        <p:nvSpPr>
          <p:cNvPr id="168" name="28.05.2017"/>
          <p:cNvSpPr/>
          <p:nvPr/>
        </p:nvSpPr>
        <p:spPr>
          <a:xfrm>
            <a:off x="9267697" y="7753350"/>
            <a:ext cx="3076502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2300"/>
              </a:spcBef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r>
              <a:t>28.05.2017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Java Stream API - Почти из коробки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Java Stream API - Почти из коробки</a:t>
            </a:r>
          </a:p>
        </p:txBody>
      </p:sp>
      <p:sp>
        <p:nvSpPr>
          <p:cNvPr id="202" name="Map&lt;String, Long&gt; tokenCounts = new HashMap&lt;&gt;();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379475">
              <a:spcBef>
                <a:spcPts val="0"/>
              </a:spcBef>
              <a:buClrTx/>
              <a:buSzTx/>
              <a:buFontTx/>
              <a:buNone/>
              <a:defRPr sz="2988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Map&lt;String, Long&gt; tokenCounts = new HashMap&lt;&gt;();</a:t>
            </a:r>
          </a:p>
          <a:p>
            <a:pPr marL="0" indent="0" defTabSz="379475">
              <a:spcBef>
                <a:spcPts val="0"/>
              </a:spcBef>
              <a:buClrTx/>
              <a:buSzTx/>
              <a:buFontTx/>
              <a:buNone/>
              <a:defRPr sz="2988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379475">
              <a:spcBef>
                <a:spcPts val="0"/>
              </a:spcBef>
              <a:buClrTx/>
              <a:buSzTx/>
              <a:buFontTx/>
              <a:buNone/>
              <a:defRPr sz="2988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379475">
              <a:spcBef>
                <a:spcPts val="0"/>
              </a:spcBef>
              <a:buClrTx/>
              <a:buSzTx/>
              <a:buFontTx/>
              <a:buNone/>
              <a:defRPr sz="2988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tokenCounts = </a:t>
            </a:r>
          </a:p>
          <a:p>
            <a:pPr lvl="8" marL="0" indent="1517903" defTabSz="379475">
              <a:spcBef>
                <a:spcPts val="0"/>
              </a:spcBef>
              <a:buClrTx/>
              <a:buSzTx/>
              <a:buFontTx/>
              <a:buNone/>
              <a:defRPr sz="2988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tokens</a:t>
            </a:r>
          </a:p>
          <a:p>
            <a:pPr lvl="8" marL="0" indent="1517903" defTabSz="379475">
              <a:spcBef>
                <a:spcPts val="0"/>
              </a:spcBef>
              <a:buClrTx/>
              <a:buSzTx/>
              <a:buFontTx/>
              <a:buNone/>
              <a:defRPr sz="2988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.stream()</a:t>
            </a:r>
          </a:p>
          <a:p>
            <a:pPr lvl="8" marL="0" indent="1517903" defTabSz="379475">
              <a:spcBef>
                <a:spcPts val="0"/>
              </a:spcBef>
              <a:buClrTx/>
              <a:buSzTx/>
              <a:buFontTx/>
              <a:buNone/>
              <a:defRPr sz="2988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.collect(Collectors.groupingBy(identity(),</a:t>
            </a:r>
          </a:p>
          <a:p>
            <a:pPr lvl="8" marL="0" indent="1517903" defTabSz="379475">
              <a:spcBef>
                <a:spcPts val="0"/>
              </a:spcBef>
              <a:buClrTx/>
              <a:buSzTx/>
              <a:buFontTx/>
              <a:buNone/>
              <a:defRPr sz="2988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              Collectors.counting()));</a:t>
            </a:r>
          </a:p>
          <a:p>
            <a:pPr marL="0" indent="0" defTabSz="379475">
              <a:spcBef>
                <a:spcPts val="0"/>
              </a:spcBef>
              <a:buClrTx/>
              <a:buSzTx/>
              <a:buFontTx/>
              <a:buNone/>
              <a:defRPr sz="2988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379475">
              <a:spcBef>
                <a:spcPts val="0"/>
              </a:spcBef>
              <a:buClrTx/>
              <a:buSzTx/>
              <a:buFontTx/>
              <a:buNone/>
              <a:defRPr sz="2988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379475">
              <a:spcBef>
                <a:spcPts val="0"/>
              </a:spcBef>
              <a:buClrTx/>
              <a:buSzTx/>
              <a:buFontTx/>
              <a:buNone/>
              <a:defRPr sz="2988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379475">
              <a:spcBef>
                <a:spcPts val="0"/>
              </a:spcBef>
              <a:buClrTx/>
              <a:buSzTx/>
              <a:buFontTx/>
              <a:buNone/>
              <a:defRPr sz="2988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5" name="DateTime API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5500"/>
            </a:lvl1pPr>
          </a:lstStyle>
          <a:p>
            <a:pPr/>
            <a:r>
              <a:t>DateTime API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DateTime API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DateTime API</a:t>
            </a:r>
          </a:p>
        </p:txBody>
      </p:sp>
      <p:sp>
        <p:nvSpPr>
          <p:cNvPr id="208" name="……"/>
          <p:cNvSpPr/>
          <p:nvPr>
            <p:ph type="body" idx="1"/>
          </p:nvPr>
        </p:nvSpPr>
        <p:spPr>
          <a:xfrm>
            <a:off x="406400" y="1722933"/>
            <a:ext cx="12192000" cy="7148017"/>
          </a:xfrm>
          <a:prstGeom prst="rect">
            <a:avLst/>
          </a:prstGeom>
        </p:spPr>
        <p:txBody>
          <a:bodyPr/>
          <a:lstStyle/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…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20161116 181956313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20161116 181956547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20161116 181957047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20161116 182002047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20161116 182002297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20161116 182006797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DateTime API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DateTime API</a:t>
            </a:r>
          </a:p>
        </p:txBody>
      </p:sp>
      <p:sp>
        <p:nvSpPr>
          <p:cNvPr id="211" name="……"/>
          <p:cNvSpPr/>
          <p:nvPr>
            <p:ph type="body" idx="1"/>
          </p:nvPr>
        </p:nvSpPr>
        <p:spPr>
          <a:xfrm>
            <a:off x="406400" y="1722933"/>
            <a:ext cx="12192000" cy="7148017"/>
          </a:xfrm>
          <a:prstGeom prst="rect">
            <a:avLst/>
          </a:prstGeom>
        </p:spPr>
        <p:txBody>
          <a:bodyPr/>
          <a:lstStyle/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…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20161116 181956313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20161116 181956547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20161116 181957047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20161116 182002047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20161116 182002297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20161116 182006797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…</a:t>
            </a:r>
          </a:p>
        </p:txBody>
      </p:sp>
      <p:pic>
        <p:nvPicPr>
          <p:cNvPr id="212" name="Rectangle" descr="Rectangl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71800" y="1538708"/>
            <a:ext cx="686743" cy="7516467"/>
          </a:xfrm>
          <a:prstGeom prst="rect">
            <a:avLst/>
          </a:prstGeom>
        </p:spPr>
      </p:pic>
      <p:sp>
        <p:nvSpPr>
          <p:cNvPr id="214" name="Line"/>
          <p:cNvSpPr/>
          <p:nvPr/>
        </p:nvSpPr>
        <p:spPr>
          <a:xfrm>
            <a:off x="158898" y="5253533"/>
            <a:ext cx="10458002" cy="1"/>
          </a:xfrm>
          <a:prstGeom prst="line">
            <a:avLst/>
          </a:prstGeom>
          <a:ln w="25400">
            <a:solidFill>
              <a:srgbClr val="FBFD49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DateTime API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DateTime API</a:t>
            </a:r>
          </a:p>
        </p:txBody>
      </p:sp>
      <p:sp>
        <p:nvSpPr>
          <p:cNvPr id="217" name="……"/>
          <p:cNvSpPr/>
          <p:nvPr>
            <p:ph type="body" idx="1"/>
          </p:nvPr>
        </p:nvSpPr>
        <p:spPr>
          <a:xfrm>
            <a:off x="406400" y="1722933"/>
            <a:ext cx="12192000" cy="7148017"/>
          </a:xfrm>
          <a:prstGeom prst="rect">
            <a:avLst/>
          </a:prstGeom>
        </p:spPr>
        <p:txBody>
          <a:bodyPr/>
          <a:lstStyle/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…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2016.11.16 18:19:56,313           2016.11.16 18:19:00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2016.11.16 18:19:56,547           2016.11.16 18:19:00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2016.11.16 18:19:57,047           2016.11.16 18:19:00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2016.11.16 18:20:02,047           2016.11.16 18:20:00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2016.11.16 18:20:02,297           2016.11.16 18:20:00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2016.11.16 18:20:06,797            2016.11.16 18:20:00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…</a:t>
            </a:r>
          </a:p>
        </p:txBody>
      </p:sp>
      <p:sp>
        <p:nvSpPr>
          <p:cNvPr id="218" name="Line"/>
          <p:cNvSpPr/>
          <p:nvPr/>
        </p:nvSpPr>
        <p:spPr>
          <a:xfrm>
            <a:off x="158898" y="5253533"/>
            <a:ext cx="10458002" cy="1"/>
          </a:xfrm>
          <a:prstGeom prst="line">
            <a:avLst/>
          </a:prstGeom>
          <a:ln w="25400">
            <a:solidFill>
              <a:srgbClr val="FBFD49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DateTime API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DateTime API</a:t>
            </a:r>
          </a:p>
        </p:txBody>
      </p:sp>
      <p:sp>
        <p:nvSpPr>
          <p:cNvPr id="221" name="t = LocalDateTime.parse(str, pattern);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t = LocalDateTime.parse(str, pattern);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tTrunk = t.truncatedTo(ChronoUnit.MINUTES);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Text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4" name="Lambdas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5500"/>
            </a:lvl1pPr>
          </a:lstStyle>
          <a:p>
            <a:pPr/>
            <a:r>
              <a:t>Lambdas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Lambdas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Lambdas</a:t>
            </a:r>
          </a:p>
        </p:txBody>
      </p:sp>
      <p:sp>
        <p:nvSpPr>
          <p:cNvPr id="227" name="бумага.писать(карандаш)…"/>
          <p:cNvSpPr/>
          <p:nvPr>
            <p:ph type="body" idx="1"/>
          </p:nvPr>
        </p:nvSpPr>
        <p:spPr>
          <a:xfrm>
            <a:off x="406400" y="2066726"/>
            <a:ext cx="12192000" cy="6785174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FontTx/>
              <a:buNone/>
              <a:defRPr sz="4700"/>
            </a:pPr>
            <a:r>
              <a:t>бумага.писать(карандаш)</a:t>
            </a:r>
          </a:p>
          <a:p>
            <a:pPr marL="0" indent="0">
              <a:buClrTx/>
              <a:buSzTx/>
              <a:buFontTx/>
              <a:buNone/>
              <a:defRPr sz="4700"/>
            </a:pPr>
            <a:r>
              <a:t>карандаш.писать(бумага)</a:t>
            </a:r>
          </a:p>
          <a:p>
            <a:pPr marL="0" indent="0">
              <a:buClrTx/>
              <a:buSzTx/>
              <a:buFontTx/>
              <a:buNone/>
              <a:defRPr sz="4700"/>
            </a:pPr>
          </a:p>
          <a:p>
            <a:pPr marL="0" indent="0">
              <a:buClrTx/>
              <a:buSzTx/>
              <a:buFontTx/>
              <a:buNone/>
              <a:defRPr sz="4700"/>
            </a:pPr>
            <a:r>
              <a:t>писать = (a,b) -&gt; {…}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0" name="Static Methods in interfaces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5500"/>
            </a:lvl1pPr>
          </a:lstStyle>
          <a:p>
            <a:pPr/>
            <a:r>
              <a:t>Static Methods in interfaces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tatic Methods in interfaces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Static Methods in interfaces</a:t>
            </a:r>
          </a:p>
        </p:txBody>
      </p:sp>
      <p:sp>
        <p:nvSpPr>
          <p:cNvPr id="233" name="Api.calculateCandles(String, String, Func);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lvl1pPr>
          </a:lstStyle>
          <a:p>
            <a:pPr/>
            <a:r>
              <a:t>Api.calculateCandles(String, String, Func);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1" name="Andrey Utkin…"/>
          <p:cNvSpPr/>
          <p:nvPr>
            <p:ph type="body" idx="1"/>
          </p:nvPr>
        </p:nvSpPr>
        <p:spPr>
          <a:xfrm>
            <a:off x="2137271" y="2743200"/>
            <a:ext cx="10461129" cy="6108700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FontTx/>
              <a:buNone/>
              <a:defRPr sz="4800"/>
            </a:pPr>
            <a:r>
              <a:t>Andrey Utkin</a:t>
            </a:r>
          </a:p>
          <a:p>
            <a:pPr marL="0" indent="0">
              <a:buClrTx/>
              <a:buSzTx/>
              <a:buFontTx/>
              <a:buNone/>
            </a:pPr>
            <a:r>
              <a:t>IT analüütik</a:t>
            </a:r>
          </a:p>
          <a:p>
            <a:pPr marL="0" indent="0">
              <a:buClrTx/>
              <a:buSzTx/>
              <a:buFontTx/>
              <a:buNone/>
            </a:pPr>
            <a:r>
              <a:t>Eesti Energia AS </a:t>
            </a:r>
          </a:p>
          <a:p>
            <a:pPr marL="0" indent="0">
              <a:buClrTx/>
              <a:buSzTx/>
              <a:buFontTx/>
              <a:buNone/>
            </a:pPr>
            <a:r>
              <a:t>andrey.utkin@energia.ee  </a:t>
            </a:r>
            <a:b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Анализ рынков на основе японских свечей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Анализ рынков на основе японских свечей</a:t>
            </a:r>
          </a:p>
        </p:txBody>
      </p:sp>
      <p:sp>
        <p:nvSpPr>
          <p:cNvPr id="236" name="Body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37" name="30 minute and 5 minute chart.png" descr="30 minute and 5 minute chart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8855" y="2004225"/>
            <a:ext cx="11907090" cy="42264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eneric ANCII Ticks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Generic ANCII Ticks</a:t>
            </a:r>
          </a:p>
        </p:txBody>
      </p:sp>
      <p:sp>
        <p:nvSpPr>
          <p:cNvPr id="240" name="Body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41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8782" y="1072183"/>
            <a:ext cx="8445775" cy="81764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Японские свечи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Японские свечи</a:t>
            </a:r>
          </a:p>
        </p:txBody>
      </p:sp>
      <p:sp>
        <p:nvSpPr>
          <p:cNvPr id="244" name="Body"/>
          <p:cNvSpPr/>
          <p:nvPr>
            <p:ph type="body" idx="1"/>
          </p:nvPr>
        </p:nvSpPr>
        <p:spPr>
          <a:xfrm>
            <a:off x="849312" y="1725662"/>
            <a:ext cx="11306176" cy="630227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pPr marL="0" indent="0">
              <a:buClrTx/>
              <a:buSzTx/>
              <a:buFontTx/>
              <a:buNone/>
            </a:pPr>
          </a:p>
        </p:txBody>
      </p:sp>
      <p:pic>
        <p:nvPicPr>
          <p:cNvPr id="245" name="Daily candle information.png" descr="Daily candle informatio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14600" y="2235200"/>
            <a:ext cx="2667000" cy="4800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6" name="Hour candle information.png" descr="Hour candle informatio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191500" y="2279650"/>
            <a:ext cx="2667000" cy="4711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Ninja Trader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Ninja Trader</a:t>
            </a:r>
          </a:p>
        </p:txBody>
      </p:sp>
      <p:sp>
        <p:nvSpPr>
          <p:cNvPr id="249" name="Body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50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7971" y="1465746"/>
            <a:ext cx="10503058" cy="72521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MetaTrader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MetaTrader</a:t>
            </a:r>
          </a:p>
        </p:txBody>
      </p:sp>
      <p:sp>
        <p:nvSpPr>
          <p:cNvPr id="253" name="Body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54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49805" y="1072183"/>
            <a:ext cx="10476583" cy="82140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Исходный и конечный файлы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Исходный и конечный файлы</a:t>
            </a:r>
          </a:p>
        </p:txBody>
      </p:sp>
      <p:sp>
        <p:nvSpPr>
          <p:cNvPr id="257" name="Body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8" name="Line"/>
          <p:cNvSpPr/>
          <p:nvPr/>
        </p:nvSpPr>
        <p:spPr>
          <a:xfrm>
            <a:off x="1663700" y="24701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59" name="Line"/>
          <p:cNvSpPr/>
          <p:nvPr/>
        </p:nvSpPr>
        <p:spPr>
          <a:xfrm>
            <a:off x="1663700" y="26352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60" name="Line"/>
          <p:cNvSpPr/>
          <p:nvPr/>
        </p:nvSpPr>
        <p:spPr>
          <a:xfrm>
            <a:off x="1663700" y="2800350"/>
            <a:ext cx="2526619" cy="0"/>
          </a:xfrm>
          <a:prstGeom prst="line">
            <a:avLst/>
          </a:prstGeom>
          <a:ln w="25400">
            <a:solidFill>
              <a:srgbClr val="FF26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61" name="Line"/>
          <p:cNvSpPr/>
          <p:nvPr/>
        </p:nvSpPr>
        <p:spPr>
          <a:xfrm>
            <a:off x="1663700" y="2965450"/>
            <a:ext cx="2526619" cy="0"/>
          </a:xfrm>
          <a:prstGeom prst="line">
            <a:avLst/>
          </a:prstGeom>
          <a:ln w="25400">
            <a:solidFill>
              <a:srgbClr val="0ADA06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62" name="Line"/>
          <p:cNvSpPr/>
          <p:nvPr/>
        </p:nvSpPr>
        <p:spPr>
          <a:xfrm>
            <a:off x="1663700" y="3130550"/>
            <a:ext cx="2526619" cy="0"/>
          </a:xfrm>
          <a:prstGeom prst="line">
            <a:avLst/>
          </a:prstGeom>
          <a:ln w="25400">
            <a:solidFill>
              <a:srgbClr val="0ADA06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63" name="Line"/>
          <p:cNvSpPr/>
          <p:nvPr/>
        </p:nvSpPr>
        <p:spPr>
          <a:xfrm>
            <a:off x="1663700" y="3295650"/>
            <a:ext cx="2526619" cy="0"/>
          </a:xfrm>
          <a:prstGeom prst="line">
            <a:avLst/>
          </a:prstGeom>
          <a:ln w="25400">
            <a:solidFill>
              <a:srgbClr val="0ADA06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64" name="Line"/>
          <p:cNvSpPr/>
          <p:nvPr/>
        </p:nvSpPr>
        <p:spPr>
          <a:xfrm>
            <a:off x="1663700" y="3460750"/>
            <a:ext cx="2526619" cy="0"/>
          </a:xfrm>
          <a:prstGeom prst="line">
            <a:avLst/>
          </a:prstGeom>
          <a:ln w="25400">
            <a:solidFill>
              <a:srgbClr val="FF26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65" name="Line"/>
          <p:cNvSpPr/>
          <p:nvPr/>
        </p:nvSpPr>
        <p:spPr>
          <a:xfrm>
            <a:off x="1663700" y="3625850"/>
            <a:ext cx="2526619" cy="0"/>
          </a:xfrm>
          <a:prstGeom prst="line">
            <a:avLst/>
          </a:prstGeom>
          <a:ln w="25400">
            <a:solidFill>
              <a:srgbClr val="0ADA06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66" name="Line"/>
          <p:cNvSpPr/>
          <p:nvPr/>
        </p:nvSpPr>
        <p:spPr>
          <a:xfrm>
            <a:off x="1663700" y="3625850"/>
            <a:ext cx="2526619" cy="0"/>
          </a:xfrm>
          <a:prstGeom prst="line">
            <a:avLst/>
          </a:prstGeom>
          <a:ln w="25400">
            <a:solidFill>
              <a:srgbClr val="0ADA06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67" name="Line"/>
          <p:cNvSpPr/>
          <p:nvPr/>
        </p:nvSpPr>
        <p:spPr>
          <a:xfrm>
            <a:off x="1663700" y="3790950"/>
            <a:ext cx="2526619" cy="0"/>
          </a:xfrm>
          <a:prstGeom prst="line">
            <a:avLst/>
          </a:prstGeom>
          <a:ln w="25400">
            <a:solidFill>
              <a:srgbClr val="0ADA06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68" name="Line"/>
          <p:cNvSpPr/>
          <p:nvPr/>
        </p:nvSpPr>
        <p:spPr>
          <a:xfrm>
            <a:off x="1663700" y="3956050"/>
            <a:ext cx="2526619" cy="0"/>
          </a:xfrm>
          <a:prstGeom prst="line">
            <a:avLst/>
          </a:prstGeom>
          <a:ln w="25400">
            <a:solidFill>
              <a:srgbClr val="0ADA06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69" name="Line"/>
          <p:cNvSpPr/>
          <p:nvPr/>
        </p:nvSpPr>
        <p:spPr>
          <a:xfrm>
            <a:off x="1663700" y="4121150"/>
            <a:ext cx="2526619" cy="0"/>
          </a:xfrm>
          <a:prstGeom prst="line">
            <a:avLst/>
          </a:prstGeom>
          <a:ln w="25400">
            <a:solidFill>
              <a:srgbClr val="FF26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70" name="Line"/>
          <p:cNvSpPr/>
          <p:nvPr/>
        </p:nvSpPr>
        <p:spPr>
          <a:xfrm>
            <a:off x="1663700" y="4290836"/>
            <a:ext cx="2526619" cy="1"/>
          </a:xfrm>
          <a:prstGeom prst="line">
            <a:avLst/>
          </a:prstGeom>
          <a:ln w="25400">
            <a:solidFill>
              <a:srgbClr val="0EDA03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71" name="Line"/>
          <p:cNvSpPr/>
          <p:nvPr/>
        </p:nvSpPr>
        <p:spPr>
          <a:xfrm>
            <a:off x="1663700" y="4451350"/>
            <a:ext cx="2526619" cy="0"/>
          </a:xfrm>
          <a:prstGeom prst="line">
            <a:avLst/>
          </a:prstGeom>
          <a:ln w="25400">
            <a:solidFill>
              <a:srgbClr val="0EDA03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72" name="Line"/>
          <p:cNvSpPr/>
          <p:nvPr/>
        </p:nvSpPr>
        <p:spPr>
          <a:xfrm>
            <a:off x="1663700" y="4616450"/>
            <a:ext cx="2526619" cy="0"/>
          </a:xfrm>
          <a:prstGeom prst="line">
            <a:avLst/>
          </a:prstGeom>
          <a:ln w="25400">
            <a:solidFill>
              <a:srgbClr val="0EDA03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73" name="Line"/>
          <p:cNvSpPr/>
          <p:nvPr/>
        </p:nvSpPr>
        <p:spPr>
          <a:xfrm>
            <a:off x="1663700" y="4781550"/>
            <a:ext cx="2526619" cy="0"/>
          </a:xfrm>
          <a:prstGeom prst="line">
            <a:avLst/>
          </a:prstGeom>
          <a:ln w="25400">
            <a:solidFill>
              <a:srgbClr val="FF26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74" name="Line"/>
          <p:cNvSpPr/>
          <p:nvPr/>
        </p:nvSpPr>
        <p:spPr>
          <a:xfrm>
            <a:off x="1663700" y="49466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75" name="Line"/>
          <p:cNvSpPr/>
          <p:nvPr/>
        </p:nvSpPr>
        <p:spPr>
          <a:xfrm>
            <a:off x="1663700" y="51117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76" name="Line"/>
          <p:cNvSpPr/>
          <p:nvPr/>
        </p:nvSpPr>
        <p:spPr>
          <a:xfrm>
            <a:off x="1663700" y="52768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77" name="Line"/>
          <p:cNvSpPr/>
          <p:nvPr/>
        </p:nvSpPr>
        <p:spPr>
          <a:xfrm>
            <a:off x="1663700" y="54419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78" name="Line"/>
          <p:cNvSpPr/>
          <p:nvPr/>
        </p:nvSpPr>
        <p:spPr>
          <a:xfrm>
            <a:off x="1663700" y="56070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79" name="Line"/>
          <p:cNvSpPr/>
          <p:nvPr/>
        </p:nvSpPr>
        <p:spPr>
          <a:xfrm>
            <a:off x="1663700" y="57721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80" name="Line"/>
          <p:cNvSpPr/>
          <p:nvPr/>
        </p:nvSpPr>
        <p:spPr>
          <a:xfrm>
            <a:off x="1663700" y="59372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81" name="Line"/>
          <p:cNvSpPr/>
          <p:nvPr/>
        </p:nvSpPr>
        <p:spPr>
          <a:xfrm>
            <a:off x="1663700" y="61023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82" name="Line"/>
          <p:cNvSpPr/>
          <p:nvPr/>
        </p:nvSpPr>
        <p:spPr>
          <a:xfrm>
            <a:off x="1663700" y="61023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83" name="Line"/>
          <p:cNvSpPr/>
          <p:nvPr/>
        </p:nvSpPr>
        <p:spPr>
          <a:xfrm>
            <a:off x="1663700" y="62674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84" name="Line"/>
          <p:cNvSpPr/>
          <p:nvPr/>
        </p:nvSpPr>
        <p:spPr>
          <a:xfrm>
            <a:off x="1663700" y="64325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85" name="Line"/>
          <p:cNvSpPr/>
          <p:nvPr/>
        </p:nvSpPr>
        <p:spPr>
          <a:xfrm>
            <a:off x="1663700" y="65976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86" name="Line"/>
          <p:cNvSpPr/>
          <p:nvPr/>
        </p:nvSpPr>
        <p:spPr>
          <a:xfrm>
            <a:off x="1663700" y="67627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87" name="Line"/>
          <p:cNvSpPr/>
          <p:nvPr/>
        </p:nvSpPr>
        <p:spPr>
          <a:xfrm>
            <a:off x="1663700" y="69278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88" name="Line"/>
          <p:cNvSpPr/>
          <p:nvPr/>
        </p:nvSpPr>
        <p:spPr>
          <a:xfrm>
            <a:off x="1663700" y="70929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89" name="Line"/>
          <p:cNvSpPr/>
          <p:nvPr/>
        </p:nvSpPr>
        <p:spPr>
          <a:xfrm>
            <a:off x="1663700" y="72580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90" name="Line"/>
          <p:cNvSpPr/>
          <p:nvPr/>
        </p:nvSpPr>
        <p:spPr>
          <a:xfrm>
            <a:off x="1663700" y="74231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91" name="Line"/>
          <p:cNvSpPr/>
          <p:nvPr/>
        </p:nvSpPr>
        <p:spPr>
          <a:xfrm>
            <a:off x="1663700" y="75882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92" name="Line"/>
          <p:cNvSpPr/>
          <p:nvPr/>
        </p:nvSpPr>
        <p:spPr>
          <a:xfrm>
            <a:off x="1663700" y="77533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93" name="Line"/>
          <p:cNvSpPr/>
          <p:nvPr/>
        </p:nvSpPr>
        <p:spPr>
          <a:xfrm>
            <a:off x="1663700" y="791845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94" name="Line"/>
          <p:cNvSpPr/>
          <p:nvPr/>
        </p:nvSpPr>
        <p:spPr>
          <a:xfrm>
            <a:off x="8763000" y="25527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95" name="Line"/>
          <p:cNvSpPr/>
          <p:nvPr/>
        </p:nvSpPr>
        <p:spPr>
          <a:xfrm>
            <a:off x="8763000" y="27178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96" name="Line"/>
          <p:cNvSpPr/>
          <p:nvPr/>
        </p:nvSpPr>
        <p:spPr>
          <a:xfrm>
            <a:off x="8763000" y="28829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97" name="Line"/>
          <p:cNvSpPr/>
          <p:nvPr/>
        </p:nvSpPr>
        <p:spPr>
          <a:xfrm>
            <a:off x="8763000" y="30480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98" name="Line"/>
          <p:cNvSpPr/>
          <p:nvPr/>
        </p:nvSpPr>
        <p:spPr>
          <a:xfrm>
            <a:off x="8763000" y="3213100"/>
            <a:ext cx="2526619" cy="0"/>
          </a:xfrm>
          <a:prstGeom prst="line">
            <a:avLst/>
          </a:prstGeom>
          <a:ln w="25400">
            <a:solidFill>
              <a:srgbClr val="FF26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299" name="Line"/>
          <p:cNvSpPr/>
          <p:nvPr/>
        </p:nvSpPr>
        <p:spPr>
          <a:xfrm>
            <a:off x="8763000" y="33782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00" name="Line"/>
          <p:cNvSpPr/>
          <p:nvPr/>
        </p:nvSpPr>
        <p:spPr>
          <a:xfrm>
            <a:off x="8763000" y="35433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01" name="Line"/>
          <p:cNvSpPr/>
          <p:nvPr/>
        </p:nvSpPr>
        <p:spPr>
          <a:xfrm>
            <a:off x="8763000" y="37084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02" name="Line"/>
          <p:cNvSpPr/>
          <p:nvPr/>
        </p:nvSpPr>
        <p:spPr>
          <a:xfrm>
            <a:off x="8763000" y="37084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03" name="Line"/>
          <p:cNvSpPr/>
          <p:nvPr/>
        </p:nvSpPr>
        <p:spPr>
          <a:xfrm>
            <a:off x="8763000" y="38735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04" name="Line"/>
          <p:cNvSpPr/>
          <p:nvPr/>
        </p:nvSpPr>
        <p:spPr>
          <a:xfrm>
            <a:off x="8763000" y="40386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05" name="Line"/>
          <p:cNvSpPr/>
          <p:nvPr/>
        </p:nvSpPr>
        <p:spPr>
          <a:xfrm>
            <a:off x="8763000" y="42037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06" name="Line"/>
          <p:cNvSpPr/>
          <p:nvPr/>
        </p:nvSpPr>
        <p:spPr>
          <a:xfrm>
            <a:off x="8763000" y="43688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07" name="Line"/>
          <p:cNvSpPr/>
          <p:nvPr/>
        </p:nvSpPr>
        <p:spPr>
          <a:xfrm>
            <a:off x="8763000" y="45339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08" name="Line"/>
          <p:cNvSpPr/>
          <p:nvPr/>
        </p:nvSpPr>
        <p:spPr>
          <a:xfrm>
            <a:off x="8763000" y="46990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09" name="Line"/>
          <p:cNvSpPr/>
          <p:nvPr/>
        </p:nvSpPr>
        <p:spPr>
          <a:xfrm>
            <a:off x="8763000" y="48641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10" name="Line"/>
          <p:cNvSpPr/>
          <p:nvPr/>
        </p:nvSpPr>
        <p:spPr>
          <a:xfrm>
            <a:off x="8763000" y="50292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11" name="Line"/>
          <p:cNvSpPr/>
          <p:nvPr/>
        </p:nvSpPr>
        <p:spPr>
          <a:xfrm>
            <a:off x="8763000" y="51943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12" name="Line"/>
          <p:cNvSpPr/>
          <p:nvPr/>
        </p:nvSpPr>
        <p:spPr>
          <a:xfrm>
            <a:off x="8763000" y="53594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13" name="Line"/>
          <p:cNvSpPr/>
          <p:nvPr/>
        </p:nvSpPr>
        <p:spPr>
          <a:xfrm>
            <a:off x="8763000" y="55245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14" name="Line"/>
          <p:cNvSpPr/>
          <p:nvPr/>
        </p:nvSpPr>
        <p:spPr>
          <a:xfrm>
            <a:off x="8763000" y="56896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15" name="Line"/>
          <p:cNvSpPr/>
          <p:nvPr/>
        </p:nvSpPr>
        <p:spPr>
          <a:xfrm>
            <a:off x="8763000" y="58547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16" name="Line"/>
          <p:cNvSpPr/>
          <p:nvPr/>
        </p:nvSpPr>
        <p:spPr>
          <a:xfrm>
            <a:off x="8763000" y="60198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17" name="Line"/>
          <p:cNvSpPr/>
          <p:nvPr/>
        </p:nvSpPr>
        <p:spPr>
          <a:xfrm>
            <a:off x="8763000" y="61849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18" name="Line"/>
          <p:cNvSpPr/>
          <p:nvPr/>
        </p:nvSpPr>
        <p:spPr>
          <a:xfrm>
            <a:off x="8763000" y="6184900"/>
            <a:ext cx="2526619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19" name="Line"/>
          <p:cNvSpPr/>
          <p:nvPr/>
        </p:nvSpPr>
        <p:spPr>
          <a:xfrm>
            <a:off x="4406032" y="2804306"/>
            <a:ext cx="4193871" cy="394732"/>
          </a:xfrm>
          <a:prstGeom prst="line">
            <a:avLst/>
          </a:prstGeom>
          <a:ln w="25400">
            <a:solidFill>
              <a:srgbClr val="11DA0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20" name="Line"/>
          <p:cNvSpPr/>
          <p:nvPr/>
        </p:nvSpPr>
        <p:spPr>
          <a:xfrm flipV="1">
            <a:off x="4385346" y="3284602"/>
            <a:ext cx="4238121" cy="1515254"/>
          </a:xfrm>
          <a:prstGeom prst="line">
            <a:avLst/>
          </a:prstGeom>
          <a:ln w="25400">
            <a:solidFill>
              <a:srgbClr val="06FD0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Общий алгоритм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Общий алгоритм</a:t>
            </a:r>
          </a:p>
        </p:txBody>
      </p:sp>
      <p:sp>
        <p:nvSpPr>
          <p:cNvPr id="323" name="Читаем данные из файла…"/>
          <p:cNvSpPr/>
          <p:nvPr>
            <p:ph type="body" idx="1"/>
          </p:nvPr>
        </p:nvSpPr>
        <p:spPr>
          <a:xfrm>
            <a:off x="406400" y="2082403"/>
            <a:ext cx="12192000" cy="6769497"/>
          </a:xfrm>
          <a:prstGeom prst="rect">
            <a:avLst/>
          </a:prstGeom>
        </p:spPr>
        <p:txBody>
          <a:bodyPr/>
          <a:lstStyle/>
          <a:p>
            <a:pPr marL="736600" indent="-736600">
              <a:buClr>
                <a:srgbClr val="D4DACE"/>
              </a:buClr>
              <a:buChar char="➡"/>
            </a:pPr>
            <a:r>
              <a:t>Читаем данные из файла</a:t>
            </a:r>
          </a:p>
          <a:p>
            <a:pPr marL="736600" indent="-736600">
              <a:buClr>
                <a:srgbClr val="D4DACE"/>
              </a:buClr>
              <a:buChar char="➡"/>
            </a:pPr>
            <a:r>
              <a:t>Парсим строки, формируем коллекцию Тиков</a:t>
            </a:r>
          </a:p>
          <a:p>
            <a:pPr marL="736600" indent="-736600">
              <a:buClr>
                <a:srgbClr val="D4DACE"/>
              </a:buClr>
              <a:buChar char="➡"/>
            </a:pPr>
            <a:r>
              <a:t>Группируем Тики по временному интервалу</a:t>
            </a:r>
          </a:p>
          <a:p>
            <a:pPr marL="736600" indent="-736600">
              <a:buClr>
                <a:srgbClr val="D4DACE"/>
              </a:buClr>
              <a:buChar char="➡"/>
            </a:pPr>
            <a:r>
              <a:t>Формируем Свечки</a:t>
            </a:r>
          </a:p>
          <a:p>
            <a:pPr marL="736600" indent="-736600">
              <a:buClr>
                <a:srgbClr val="D4DACE"/>
              </a:buClr>
              <a:buChar char="➡"/>
            </a:pPr>
            <a:r>
              <a:t>Сортируем Свечки и формируем текстовые строки</a:t>
            </a:r>
          </a:p>
          <a:p>
            <a:pPr marL="736600" indent="-736600">
              <a:buClr>
                <a:srgbClr val="D4DACE"/>
              </a:buClr>
              <a:buChar char="➡"/>
            </a:pPr>
            <a:r>
              <a:t>Записываем строки в файл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Декомопозиция задачи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Декомопозиция задачи</a:t>
            </a:r>
          </a:p>
        </p:txBody>
      </p:sp>
      <p:sp>
        <p:nvSpPr>
          <p:cNvPr id="326" name="Body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7" name="Rectangle"/>
          <p:cNvSpPr/>
          <p:nvPr/>
        </p:nvSpPr>
        <p:spPr>
          <a:xfrm>
            <a:off x="817215" y="2196130"/>
            <a:ext cx="1760290" cy="17827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28" name="Arrow"/>
          <p:cNvSpPr/>
          <p:nvPr/>
        </p:nvSpPr>
        <p:spPr>
          <a:xfrm>
            <a:off x="2844800" y="2452511"/>
            <a:ext cx="1270000" cy="1270001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2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29" name="Arrow"/>
          <p:cNvSpPr/>
          <p:nvPr/>
        </p:nvSpPr>
        <p:spPr>
          <a:xfrm>
            <a:off x="6565900" y="2452511"/>
            <a:ext cx="1270000" cy="1270001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3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30" name="Square"/>
          <p:cNvSpPr/>
          <p:nvPr/>
        </p:nvSpPr>
        <p:spPr>
          <a:xfrm>
            <a:off x="8305800" y="2452511"/>
            <a:ext cx="1270000" cy="1270001"/>
          </a:xfrm>
          <a:prstGeom prst="rect">
            <a:avLst/>
          </a:prstGeom>
          <a:solidFill>
            <a:schemeClr val="accent6">
              <a:hueOff val="146492"/>
              <a:satOff val="27796"/>
              <a:lumOff val="22179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31" name="Arrow"/>
          <p:cNvSpPr/>
          <p:nvPr/>
        </p:nvSpPr>
        <p:spPr>
          <a:xfrm>
            <a:off x="10045700" y="2452511"/>
            <a:ext cx="1270000" cy="1270001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4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32" name="Square"/>
          <p:cNvSpPr/>
          <p:nvPr/>
        </p:nvSpPr>
        <p:spPr>
          <a:xfrm>
            <a:off x="3204827" y="5829300"/>
            <a:ext cx="1270001" cy="1270000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33" name="Square"/>
          <p:cNvSpPr/>
          <p:nvPr/>
        </p:nvSpPr>
        <p:spPr>
          <a:xfrm>
            <a:off x="6735427" y="5829300"/>
            <a:ext cx="1270001" cy="1270000"/>
          </a:xfrm>
          <a:prstGeom prst="rect">
            <a:avLst/>
          </a:prstGeom>
          <a:solidFill>
            <a:schemeClr val="accent5">
              <a:hueOff val="343847"/>
              <a:satOff val="6318"/>
              <a:lumOff val="8159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34" name="Square"/>
          <p:cNvSpPr/>
          <p:nvPr/>
        </p:nvSpPr>
        <p:spPr>
          <a:xfrm>
            <a:off x="10113627" y="5829300"/>
            <a:ext cx="1270001" cy="1270000"/>
          </a:xfrm>
          <a:prstGeom prst="rect">
            <a:avLst/>
          </a:prstGeom>
          <a:solidFill>
            <a:schemeClr val="accent6">
              <a:hueOff val="-2153150"/>
              <a:satOff val="-11264"/>
              <a:lumOff val="-15786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35" name="Arrow"/>
          <p:cNvSpPr/>
          <p:nvPr/>
        </p:nvSpPr>
        <p:spPr>
          <a:xfrm>
            <a:off x="4970127" y="57277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5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36" name="Arrow"/>
          <p:cNvSpPr/>
          <p:nvPr/>
        </p:nvSpPr>
        <p:spPr>
          <a:xfrm>
            <a:off x="8523913" y="58293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6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37" name="Arrow"/>
          <p:cNvSpPr/>
          <p:nvPr/>
        </p:nvSpPr>
        <p:spPr>
          <a:xfrm>
            <a:off x="1223627" y="58293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4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38" name="Rectangle"/>
          <p:cNvSpPr/>
          <p:nvPr/>
        </p:nvSpPr>
        <p:spPr>
          <a:xfrm>
            <a:off x="4460205" y="2196130"/>
            <a:ext cx="1760290" cy="1782763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232323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39" name="Rectangle"/>
          <p:cNvSpPr/>
          <p:nvPr/>
        </p:nvSpPr>
        <p:spPr>
          <a:xfrm>
            <a:off x="8070850" y="2196130"/>
            <a:ext cx="1760290" cy="1782763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40" name="Rectangle"/>
          <p:cNvSpPr/>
          <p:nvPr/>
        </p:nvSpPr>
        <p:spPr>
          <a:xfrm>
            <a:off x="2959682" y="5572918"/>
            <a:ext cx="1760291" cy="1782764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41" name="Rectangle"/>
          <p:cNvSpPr/>
          <p:nvPr/>
        </p:nvSpPr>
        <p:spPr>
          <a:xfrm>
            <a:off x="6536655" y="5572918"/>
            <a:ext cx="1760290" cy="1782764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342" name="Rectangle"/>
          <p:cNvSpPr/>
          <p:nvPr/>
        </p:nvSpPr>
        <p:spPr>
          <a:xfrm>
            <a:off x="10020882" y="5471318"/>
            <a:ext cx="1760291" cy="1782764"/>
          </a:xfrm>
          <a:prstGeom prst="rect">
            <a:avLst/>
          </a:prstGeom>
          <a:solidFill>
            <a:schemeClr val="accent6">
              <a:hueOff val="-2153150"/>
              <a:satOff val="-11264"/>
              <a:lumOff val="-15786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Последовательность состояний"/>
          <p:cNvSpPr/>
          <p:nvPr>
            <p:ph type="body" idx="13"/>
          </p:nvPr>
        </p:nvSpPr>
        <p:spPr>
          <a:xfrm>
            <a:off x="406400" y="431849"/>
            <a:ext cx="11176000" cy="482551"/>
          </a:xfrm>
          <a:prstGeom prst="rect">
            <a:avLst/>
          </a:prstGeom>
        </p:spPr>
        <p:txBody>
          <a:bodyPr/>
          <a:lstStyle>
            <a:lvl1pPr>
              <a:defRPr>
                <a:latin typeface="Courier"/>
                <a:ea typeface="Courier"/>
                <a:cs typeface="Courier"/>
                <a:sym typeface="Courier"/>
              </a:defRPr>
            </a:lvl1pPr>
          </a:lstStyle>
          <a:p>
            <a:pPr/>
            <a:r>
              <a:t>Последовательность состояний</a:t>
            </a:r>
          </a:p>
        </p:txBody>
      </p:sp>
      <p:sp>
        <p:nvSpPr>
          <p:cNvPr id="345" name="File…"/>
          <p:cNvSpPr/>
          <p:nvPr>
            <p:ph type="body" idx="1"/>
          </p:nvPr>
        </p:nvSpPr>
        <p:spPr>
          <a:xfrm>
            <a:off x="406400" y="1444376"/>
            <a:ext cx="12192000" cy="7445624"/>
          </a:xfrm>
          <a:prstGeom prst="rect">
            <a:avLst/>
          </a:prstGeom>
        </p:spPr>
        <p:txBody>
          <a:bodyPr/>
          <a:lstStyle/>
          <a:p>
            <a:pPr marL="932329" indent="-932329">
              <a:buClr>
                <a:srgbClr val="FAFEF7"/>
              </a:buClr>
              <a:buSzPct val="100000"/>
              <a:buFontTx/>
              <a:buAutoNum type="arabicPeriod" startAt="1"/>
              <a:defRPr sz="4800">
                <a:solidFill>
                  <a:srgbClr val="FCFEE9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File</a:t>
            </a:r>
          </a:p>
          <a:p>
            <a:pPr marL="932329" indent="-932329">
              <a:buClr>
                <a:srgbClr val="FAFEF7"/>
              </a:buClr>
              <a:buSzPct val="100000"/>
              <a:buFontTx/>
              <a:buAutoNum type="arabicPeriod" startAt="1"/>
              <a:defRPr sz="4800">
                <a:solidFill>
                  <a:srgbClr val="FCFEE9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List&lt;String&gt;</a:t>
            </a:r>
          </a:p>
          <a:p>
            <a:pPr marL="932329" indent="-932329">
              <a:buClr>
                <a:srgbClr val="FAFEF7"/>
              </a:buClr>
              <a:buSzPct val="100000"/>
              <a:buFontTx/>
              <a:buAutoNum type="arabicPeriod" startAt="1"/>
              <a:defRPr sz="4800">
                <a:solidFill>
                  <a:srgbClr val="FCFEE9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List&lt;Tick&gt;</a:t>
            </a:r>
          </a:p>
          <a:p>
            <a:pPr marL="932329" indent="-932329">
              <a:buClr>
                <a:srgbClr val="FAFEF7"/>
              </a:buClr>
              <a:buSzPct val="100000"/>
              <a:buFontTx/>
              <a:buAutoNum type="arabicPeriod" startAt="1"/>
              <a:defRPr sz="4800">
                <a:solidFill>
                  <a:srgbClr val="FCFEE9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Map&lt;LocalDateTime, List&lt;Tick&gt;&gt;</a:t>
            </a:r>
          </a:p>
          <a:p>
            <a:pPr marL="932329" indent="-932329">
              <a:buClr>
                <a:srgbClr val="FAFEF7"/>
              </a:buClr>
              <a:buSzPct val="100000"/>
              <a:buFontTx/>
              <a:buAutoNum type="arabicPeriod" startAt="1"/>
              <a:defRPr sz="4800">
                <a:solidFill>
                  <a:srgbClr val="FCFEE9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List&lt;Candle&gt;</a:t>
            </a:r>
          </a:p>
          <a:p>
            <a:pPr marL="932329" indent="-932329">
              <a:buClr>
                <a:srgbClr val="FAFEF7"/>
              </a:buClr>
              <a:buSzPct val="100000"/>
              <a:buFontTx/>
              <a:buAutoNum type="arabicPeriod" startAt="1"/>
              <a:defRPr sz="4800">
                <a:solidFill>
                  <a:srgbClr val="FCFEE9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List&lt;String&gt;</a:t>
            </a:r>
          </a:p>
          <a:p>
            <a:pPr marL="932329" indent="-932329">
              <a:buClr>
                <a:srgbClr val="FAFEF7"/>
              </a:buClr>
              <a:buSzPct val="100000"/>
              <a:buFontTx/>
              <a:buAutoNum type="arabicPeriod" startAt="1"/>
              <a:defRPr sz="4800">
                <a:solidFill>
                  <a:srgbClr val="FCFEE9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File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List&lt;String&gt; -&gt; List&lt;Tick&gt;"/>
          <p:cNvSpPr/>
          <p:nvPr>
            <p:ph type="body" idx="13"/>
          </p:nvPr>
        </p:nvSpPr>
        <p:spPr>
          <a:xfrm>
            <a:off x="406400" y="438149"/>
            <a:ext cx="11176000" cy="469901"/>
          </a:xfrm>
          <a:prstGeom prst="rect">
            <a:avLst/>
          </a:prstGeom>
        </p:spPr>
        <p:txBody>
          <a:bodyPr/>
          <a:lstStyle>
            <a:lvl1pPr>
              <a:defRPr>
                <a:latin typeface="Courier"/>
                <a:ea typeface="Courier"/>
                <a:cs typeface="Courier"/>
                <a:sym typeface="Courier"/>
              </a:defRPr>
            </a:lvl1pPr>
          </a:lstStyle>
          <a:p>
            <a:pPr/>
            <a:r>
              <a:t>List&lt;String&gt; -&gt; List&lt;Tick&gt;</a:t>
            </a:r>
          </a:p>
        </p:txBody>
      </p:sp>
      <p:sp>
        <p:nvSpPr>
          <p:cNvPr id="348" name="List&lt;Tick&gt; ticks = new ArrayList&lt;&gt;();…"/>
          <p:cNvSpPr/>
          <p:nvPr>
            <p:ph type="body" idx="1"/>
          </p:nvPr>
        </p:nvSpPr>
        <p:spPr>
          <a:xfrm>
            <a:off x="406400" y="1406276"/>
            <a:ext cx="12192000" cy="7445624"/>
          </a:xfrm>
          <a:prstGeom prst="rect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5FFE0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List&lt;Tick&gt; ticks = </a:t>
            </a:r>
            <a:r>
              <a:rPr b="1"/>
              <a:t>new </a:t>
            </a:r>
            <a:r>
              <a:t>ArrayList&lt;&gt;();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br/>
            <a:r>
              <a:rPr b="1"/>
              <a:t>lines</a:t>
            </a:r>
            <a:r>
              <a:t>.stream()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.forEach(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  (line) -&gt; {</a:t>
            </a:r>
            <a:br/>
            <a:r>
              <a:t>           String[] t = line.split(</a:t>
            </a:r>
            <a:r>
              <a:rPr b="1"/>
              <a:t>“,”</a:t>
            </a:r>
            <a:r>
              <a:t>);</a:t>
            </a:r>
            <a:br/>
            <a:r>
              <a:t>           ticks.add(</a:t>
            </a:r>
            <a:r>
              <a:rPr b="1"/>
              <a:t>new </a:t>
            </a:r>
            <a:r>
              <a:t>Tick(t[0], t[1]));</a:t>
            </a:r>
            <a:br/>
            <a:r>
              <a:t>         }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);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Java 8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Java 8</a:t>
            </a:r>
          </a:p>
        </p:txBody>
      </p:sp>
      <p:sp>
        <p:nvSpPr>
          <p:cNvPr id="174" name="Java Stream API…"/>
          <p:cNvSpPr/>
          <p:nvPr>
            <p:ph type="body" idx="1"/>
          </p:nvPr>
        </p:nvSpPr>
        <p:spPr>
          <a:xfrm>
            <a:off x="406400" y="2255589"/>
            <a:ext cx="12192000" cy="6596311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F8FFF6"/>
              </a:buClr>
              <a:buChar char="๏"/>
              <a:defRPr sz="5900">
                <a:solidFill>
                  <a:srgbClr val="F1F9FB"/>
                </a:solidFill>
              </a:defRPr>
            </a:pPr>
            <a:r>
              <a:rPr>
                <a:latin typeface="Trebuchet MS"/>
                <a:ea typeface="Trebuchet MS"/>
                <a:cs typeface="Trebuchet MS"/>
                <a:sym typeface="Trebuchet MS"/>
              </a:rPr>
              <a:t> Java Stream API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>
              <a:buClr>
                <a:srgbClr val="F8FFF6"/>
              </a:buClr>
              <a:buChar char="๏"/>
              <a:defRPr sz="5900">
                <a:solidFill>
                  <a:srgbClr val="F1F9FB"/>
                </a:solidFill>
              </a:defRPr>
            </a:pPr>
            <a:r>
              <a:rPr>
                <a:latin typeface="Trebuchet MS"/>
                <a:ea typeface="Trebuchet MS"/>
                <a:cs typeface="Trebuchet MS"/>
                <a:sym typeface="Trebuchet MS"/>
              </a:rPr>
              <a:t> DateTime API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>
              <a:buClr>
                <a:srgbClr val="F8FFF6"/>
              </a:buClr>
              <a:buChar char="๏"/>
              <a:defRPr sz="5900">
                <a:solidFill>
                  <a:srgbClr val="F1F9FB"/>
                </a:solidFill>
              </a:defRPr>
            </a:pPr>
            <a:r>
              <a:rPr>
                <a:latin typeface="Trebuchet MS"/>
                <a:ea typeface="Trebuchet MS"/>
                <a:cs typeface="Trebuchet MS"/>
                <a:sym typeface="Trebuchet MS"/>
              </a:rPr>
              <a:t> Lambdas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>
              <a:buClr>
                <a:srgbClr val="F8FFF6"/>
              </a:buClr>
              <a:buChar char="๏"/>
              <a:defRPr sz="5900">
                <a:solidFill>
                  <a:srgbClr val="F1F9FB"/>
                </a:solidFill>
              </a:defRPr>
            </a:pPr>
            <a:r>
              <a:rPr>
                <a:latin typeface="Trebuchet MS"/>
                <a:ea typeface="Trebuchet MS"/>
                <a:cs typeface="Trebuchet MS"/>
                <a:sym typeface="Trebuchet MS"/>
              </a:rPr>
              <a:t> Static Methods in interfaces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List&lt;String&gt; -&gt; List&lt;Tick&gt;"/>
          <p:cNvSpPr/>
          <p:nvPr>
            <p:ph type="body" idx="13"/>
          </p:nvPr>
        </p:nvSpPr>
        <p:spPr>
          <a:xfrm>
            <a:off x="406400" y="438149"/>
            <a:ext cx="11176000" cy="469901"/>
          </a:xfrm>
          <a:prstGeom prst="rect">
            <a:avLst/>
          </a:prstGeom>
        </p:spPr>
        <p:txBody>
          <a:bodyPr/>
          <a:lstStyle>
            <a:lvl1pPr>
              <a:defRPr>
                <a:latin typeface="Courier"/>
                <a:ea typeface="Courier"/>
                <a:cs typeface="Courier"/>
                <a:sym typeface="Courier"/>
              </a:defRPr>
            </a:lvl1pPr>
          </a:lstStyle>
          <a:p>
            <a:pPr/>
            <a:r>
              <a:t>List&lt;String&gt; -&gt; List&lt;Tick&gt;</a:t>
            </a:r>
          </a:p>
        </p:txBody>
      </p:sp>
      <p:sp>
        <p:nvSpPr>
          <p:cNvPr id="351" name="List&lt;Tick&gt; ticks = new ArrayList&lt;&gt;();…"/>
          <p:cNvSpPr/>
          <p:nvPr>
            <p:ph type="body" idx="1"/>
          </p:nvPr>
        </p:nvSpPr>
        <p:spPr>
          <a:xfrm>
            <a:off x="406400" y="1406276"/>
            <a:ext cx="12192000" cy="7445624"/>
          </a:xfrm>
          <a:prstGeom prst="rect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5FFE0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List&lt;Tick&gt; ticks = </a:t>
            </a:r>
            <a:r>
              <a:rPr b="1"/>
              <a:t>new </a:t>
            </a:r>
            <a:r>
              <a:t>ArrayList&lt;&gt;();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br/>
            <a:r>
              <a:rPr b="1"/>
              <a:t>lines</a:t>
            </a:r>
            <a:r>
              <a:t>.stream()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.forEach(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  (line) -&gt; {</a:t>
            </a:r>
            <a:br/>
            <a:r>
              <a:t>           String[] t = line.split(</a:t>
            </a:r>
            <a:r>
              <a:rPr b="1"/>
              <a:t>“,”</a:t>
            </a:r>
            <a:r>
              <a:t>);</a:t>
            </a:r>
            <a:br/>
            <a:r>
              <a:t>           ticks.add(</a:t>
            </a:r>
            <a:r>
              <a:rPr b="1"/>
              <a:t>new </a:t>
            </a:r>
            <a:r>
              <a:t>Tick(t[0], t[1]));</a:t>
            </a:r>
            <a:br/>
            <a:r>
              <a:t>         }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);</a:t>
            </a:r>
          </a:p>
        </p:txBody>
      </p:sp>
      <p:pic>
        <p:nvPicPr>
          <p:cNvPr id="352" name="Rectangle" descr="Rectangl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8302" y="2813645"/>
            <a:ext cx="4309914" cy="1110655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List&lt;String&gt; -&gt; List&lt;Tick&gt;"/>
          <p:cNvSpPr/>
          <p:nvPr>
            <p:ph type="body" idx="13"/>
          </p:nvPr>
        </p:nvSpPr>
        <p:spPr>
          <a:xfrm>
            <a:off x="406400" y="438149"/>
            <a:ext cx="11176000" cy="469901"/>
          </a:xfrm>
          <a:prstGeom prst="rect">
            <a:avLst/>
          </a:prstGeom>
        </p:spPr>
        <p:txBody>
          <a:bodyPr/>
          <a:lstStyle>
            <a:lvl1pPr>
              <a:defRPr>
                <a:latin typeface="Courier"/>
                <a:ea typeface="Courier"/>
                <a:cs typeface="Courier"/>
                <a:sym typeface="Courier"/>
              </a:defRPr>
            </a:lvl1pPr>
          </a:lstStyle>
          <a:p>
            <a:pPr/>
            <a:r>
              <a:t>List&lt;String&gt; -&gt; List&lt;Tick&gt;</a:t>
            </a:r>
          </a:p>
        </p:txBody>
      </p:sp>
      <p:sp>
        <p:nvSpPr>
          <p:cNvPr id="356" name="List&lt;Tick&gt; ticks = new ArrayList&lt;&gt;();…"/>
          <p:cNvSpPr/>
          <p:nvPr>
            <p:ph type="body" idx="1"/>
          </p:nvPr>
        </p:nvSpPr>
        <p:spPr>
          <a:xfrm>
            <a:off x="406400" y="1406276"/>
            <a:ext cx="12192000" cy="7445624"/>
          </a:xfrm>
          <a:prstGeom prst="rect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5FFE0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List&lt;Tick&gt; ticks = </a:t>
            </a:r>
            <a:r>
              <a:rPr b="1"/>
              <a:t>new </a:t>
            </a:r>
            <a:r>
              <a:t>ArrayList&lt;&gt;();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br/>
            <a:r>
              <a:rPr b="1"/>
              <a:t>lines</a:t>
            </a:r>
            <a:r>
              <a:t>.stream()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.forEach(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  (line) -&gt; {</a:t>
            </a:r>
            <a:br/>
            <a:r>
              <a:t>           String[] t = line.split(</a:t>
            </a:r>
            <a:r>
              <a:rPr b="1"/>
              <a:t>“,”</a:t>
            </a:r>
            <a:r>
              <a:t>);</a:t>
            </a:r>
            <a:br/>
            <a:r>
              <a:t>           ticks.add(</a:t>
            </a:r>
            <a:r>
              <a:rPr b="1"/>
              <a:t>new </a:t>
            </a:r>
            <a:r>
              <a:t>Tick(t[0], t[1]));</a:t>
            </a:r>
            <a:br/>
            <a:r>
              <a:t>           }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);</a:t>
            </a:r>
          </a:p>
        </p:txBody>
      </p:sp>
      <p:pic>
        <p:nvPicPr>
          <p:cNvPr id="357" name="Rectangle" descr="Rectangl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72419" y="4191000"/>
            <a:ext cx="9755338" cy="259630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List&lt;Tick&gt; -&gt; Map&lt;LocalDateTime, List&lt;Tick&gt;&gt;"/>
          <p:cNvSpPr/>
          <p:nvPr>
            <p:ph type="body" idx="13"/>
          </p:nvPr>
        </p:nvSpPr>
        <p:spPr>
          <a:xfrm>
            <a:off x="406400" y="438149"/>
            <a:ext cx="11176000" cy="469901"/>
          </a:xfrm>
          <a:prstGeom prst="rect">
            <a:avLst/>
          </a:prstGeom>
        </p:spPr>
        <p:txBody>
          <a:bodyPr/>
          <a:lstStyle>
            <a:lvl1pPr>
              <a:defRPr>
                <a:latin typeface="Courier"/>
                <a:ea typeface="Courier"/>
                <a:cs typeface="Courier"/>
                <a:sym typeface="Courier"/>
              </a:defRPr>
            </a:lvl1pPr>
          </a:lstStyle>
          <a:p>
            <a:pPr/>
            <a:r>
              <a:t>List&lt;Tick&gt; -&gt; Map&lt;LocalDateTime, List&lt;Tick&gt;&gt;</a:t>
            </a:r>
          </a:p>
        </p:txBody>
      </p:sp>
      <p:sp>
        <p:nvSpPr>
          <p:cNvPr id="361" name="Map&lt;LocalDateTime, List&lt;Tick&gt;&gt; ticksGrouped;…"/>
          <p:cNvSpPr/>
          <p:nvPr>
            <p:ph type="body" idx="1"/>
          </p:nvPr>
        </p:nvSpPr>
        <p:spPr>
          <a:xfrm>
            <a:off x="406400" y="1406276"/>
            <a:ext cx="12192000" cy="7445624"/>
          </a:xfrm>
          <a:prstGeom prst="rect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29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29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29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Map&lt;LocalDateTime, List&lt;Tick&gt;&gt; ticksGrouped;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29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br/>
            <a:r>
              <a:t> ticksGrouped = 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29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ticks</a:t>
            </a:r>
            <a:br/>
            <a:r>
              <a:t>   .stream()</a:t>
            </a:r>
            <a:br/>
            <a:r>
              <a:t>   .collect(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29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Collectors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29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.groupingBy(Tick::getDateTimeStampTruncated));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29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List&lt;Tick&gt; -&gt; Map&lt;LocalDateTime, List&lt;Tick&gt;&gt;"/>
          <p:cNvSpPr/>
          <p:nvPr>
            <p:ph type="body" idx="13"/>
          </p:nvPr>
        </p:nvSpPr>
        <p:spPr>
          <a:xfrm>
            <a:off x="406400" y="438149"/>
            <a:ext cx="11176000" cy="469901"/>
          </a:xfrm>
          <a:prstGeom prst="rect">
            <a:avLst/>
          </a:prstGeom>
        </p:spPr>
        <p:txBody>
          <a:bodyPr/>
          <a:lstStyle>
            <a:lvl1pPr>
              <a:defRPr>
                <a:latin typeface="Courier"/>
                <a:ea typeface="Courier"/>
                <a:cs typeface="Courier"/>
                <a:sym typeface="Courier"/>
              </a:defRPr>
            </a:lvl1pPr>
          </a:lstStyle>
          <a:p>
            <a:pPr/>
            <a:r>
              <a:t>List&lt;Tick&gt; -&gt; Map&lt;LocalDateTime, List&lt;Tick&gt;&gt;</a:t>
            </a:r>
          </a:p>
        </p:txBody>
      </p:sp>
      <p:sp>
        <p:nvSpPr>
          <p:cNvPr id="364" name="TicksGrouped ticksToTicksGrouped() {…"/>
          <p:cNvSpPr/>
          <p:nvPr>
            <p:ph type="body" idx="1"/>
          </p:nvPr>
        </p:nvSpPr>
        <p:spPr>
          <a:xfrm>
            <a:off x="406400" y="1406276"/>
            <a:ext cx="12192000" cy="7445624"/>
          </a:xfrm>
          <a:prstGeom prst="rect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29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TicksGrouped ticksToTicksGrouped() {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29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br/>
            <a:r>
              <a:t> Map&lt;LocalDateTime, List&lt;Tick&gt;&gt; ticksGrouped;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29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br/>
            <a:r>
              <a:t> ticksGrouped = 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29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ticks</a:t>
            </a:r>
            <a:br/>
            <a:r>
              <a:t>   .stream()</a:t>
            </a:r>
            <a:br/>
            <a:r>
              <a:t>   .collect(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29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Collectors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29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.groupingBy(Tick::getDateTimeStampTruncated));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29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br/>
            <a:r>
              <a:t>    return new TicksGrouped(ticksGrouped);</a:t>
            </a:r>
            <a:br/>
            <a:r>
              <a:t>}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</p:txBody>
      </p:sp>
      <p:pic>
        <p:nvPicPr>
          <p:cNvPr id="365" name="Rectangle" descr="Rectangl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67693" y="5311675"/>
            <a:ext cx="10413307" cy="90611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Алгоритм формирования свечи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Алгоритм формирования свечи</a:t>
            </a:r>
          </a:p>
        </p:txBody>
      </p:sp>
      <p:sp>
        <p:nvSpPr>
          <p:cNvPr id="369" name="Выбираем тики принадлежащие одному временному интервалу.…"/>
          <p:cNvSpPr/>
          <p:nvPr>
            <p:ph type="body" idx="1"/>
          </p:nvPr>
        </p:nvSpPr>
        <p:spPr>
          <a:xfrm>
            <a:off x="406400" y="2095500"/>
            <a:ext cx="12192000" cy="6108700"/>
          </a:xfrm>
          <a:prstGeom prst="rect">
            <a:avLst/>
          </a:prstGeom>
        </p:spPr>
        <p:txBody>
          <a:bodyPr/>
          <a:lstStyle/>
          <a:p>
            <a:pPr marL="554736" indent="-501395" defTabSz="490727">
              <a:spcBef>
                <a:spcPts val="2300"/>
              </a:spcBef>
              <a:buClr>
                <a:srgbClr val="F6F4F7"/>
              </a:buClr>
              <a:buChar char="➡"/>
              <a:defRPr sz="2856"/>
            </a:pPr>
            <a:r>
              <a:t>Выбираем тики принадлежащие одному временному интервалу.</a:t>
            </a:r>
          </a:p>
          <a:p>
            <a:pPr marL="554736" indent="-501395" defTabSz="490727">
              <a:spcBef>
                <a:spcPts val="2300"/>
              </a:spcBef>
              <a:buClr>
                <a:srgbClr val="F6F4F7"/>
              </a:buClr>
              <a:buChar char="➡"/>
              <a:defRPr sz="2856"/>
            </a:pPr>
            <a:r>
              <a:t>Находим Bid Quote </a:t>
            </a:r>
            <a:r>
              <a:rPr b="1">
                <a:solidFill>
                  <a:srgbClr val="FCF539"/>
                </a:solidFill>
                <a:latin typeface="Avenir Next"/>
                <a:ea typeface="Avenir Next"/>
                <a:cs typeface="Avenir Next"/>
                <a:sym typeface="Avenir Next"/>
              </a:rPr>
              <a:t>первого</a:t>
            </a:r>
            <a:r>
              <a:t> по времени тика</a:t>
            </a:r>
          </a:p>
          <a:p>
            <a:pPr marL="554736" indent="-501395" defTabSz="490727">
              <a:spcBef>
                <a:spcPts val="2300"/>
              </a:spcBef>
              <a:buClr>
                <a:srgbClr val="F6F4F7"/>
              </a:buClr>
              <a:buChar char="➡"/>
              <a:defRPr sz="2856"/>
            </a:pPr>
            <a:r>
              <a:t>Находим </a:t>
            </a:r>
            <a:r>
              <a:rPr b="1">
                <a:solidFill>
                  <a:srgbClr val="FCF145"/>
                </a:solidFill>
                <a:latin typeface="Avenir Next"/>
                <a:ea typeface="Avenir Next"/>
                <a:cs typeface="Avenir Next"/>
                <a:sym typeface="Avenir Next"/>
              </a:rPr>
              <a:t>максимальное</a:t>
            </a:r>
            <a:r>
              <a:t> значение Bid Quote в данном временном интервале</a:t>
            </a:r>
          </a:p>
          <a:p>
            <a:pPr marL="554736" indent="-501395" defTabSz="490727">
              <a:spcBef>
                <a:spcPts val="2300"/>
              </a:spcBef>
              <a:buClr>
                <a:srgbClr val="F6F4F7"/>
              </a:buClr>
              <a:buChar char="➡"/>
              <a:defRPr sz="2856"/>
            </a:pPr>
            <a:r>
              <a:t>Находим </a:t>
            </a:r>
            <a:r>
              <a:rPr b="1">
                <a:solidFill>
                  <a:srgbClr val="FCFA5C"/>
                </a:solidFill>
                <a:latin typeface="Avenir Next"/>
                <a:ea typeface="Avenir Next"/>
                <a:cs typeface="Avenir Next"/>
                <a:sym typeface="Avenir Next"/>
              </a:rPr>
              <a:t>минимальное</a:t>
            </a:r>
            <a:r>
              <a:t> значение Bid Quote в данном временном интервале</a:t>
            </a:r>
          </a:p>
          <a:p>
            <a:pPr marL="554736" indent="-501395" defTabSz="490727">
              <a:spcBef>
                <a:spcPts val="2300"/>
              </a:spcBef>
              <a:buClr>
                <a:srgbClr val="F6F4F7"/>
              </a:buClr>
              <a:buChar char="➡"/>
              <a:defRPr sz="2856"/>
            </a:pPr>
            <a:r>
              <a:t>Находим Bid Quote </a:t>
            </a:r>
            <a:r>
              <a:rPr b="1">
                <a:solidFill>
                  <a:srgbClr val="F9FC54"/>
                </a:solidFill>
                <a:latin typeface="Avenir Next"/>
                <a:ea typeface="Avenir Next"/>
                <a:cs typeface="Avenir Next"/>
                <a:sym typeface="Avenir Next"/>
              </a:rPr>
              <a:t>последнего</a:t>
            </a:r>
            <a:r>
              <a:t> по времени тика</a:t>
            </a:r>
          </a:p>
          <a:p>
            <a:pPr marL="554736" indent="-501395" defTabSz="490727">
              <a:spcBef>
                <a:spcPts val="2300"/>
              </a:spcBef>
              <a:buClr>
                <a:srgbClr val="F6F4F7"/>
              </a:buClr>
              <a:buChar char="➡"/>
              <a:defRPr sz="2856"/>
            </a:pPr>
            <a:r>
              <a:t>Формируем Свечку (</a:t>
            </a:r>
            <a:r>
              <a:rPr>
                <a:solidFill>
                  <a:srgbClr val="FCFB4C"/>
                </a:solidFill>
              </a:rPr>
              <a:t>Time, Open, High, Low, Close</a:t>
            </a:r>
            <a:r>
              <a:t>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Map&lt;LocalDateTime, List&lt;Tick&gt;&gt; -&gt; List&lt;Candle&gt;"/>
          <p:cNvSpPr/>
          <p:nvPr>
            <p:ph type="body" idx="13"/>
          </p:nvPr>
        </p:nvSpPr>
        <p:spPr>
          <a:xfrm>
            <a:off x="406400" y="438149"/>
            <a:ext cx="11176000" cy="469901"/>
          </a:xfrm>
          <a:prstGeom prst="rect">
            <a:avLst/>
          </a:prstGeom>
        </p:spPr>
        <p:txBody>
          <a:bodyPr/>
          <a:lstStyle>
            <a:lvl1pPr>
              <a:defRPr>
                <a:latin typeface="Courier"/>
                <a:ea typeface="Courier"/>
                <a:cs typeface="Courier"/>
                <a:sym typeface="Courier"/>
              </a:defRPr>
            </a:lvl1pPr>
          </a:lstStyle>
          <a:p>
            <a:pPr/>
            <a:r>
              <a:t>Map&lt;LocalDateTime, List&lt;Tick&gt;&gt; -&gt; List&lt;Candle&gt;</a:t>
            </a:r>
          </a:p>
        </p:txBody>
      </p:sp>
      <p:sp>
        <p:nvSpPr>
          <p:cNvPr id="372" name="List&lt;Candle&gt; candles = new ArrayList&lt;&gt;();…"/>
          <p:cNvSpPr/>
          <p:nvPr>
            <p:ph type="body" idx="1"/>
          </p:nvPr>
        </p:nvSpPr>
        <p:spPr>
          <a:xfrm>
            <a:off x="406400" y="1406276"/>
            <a:ext cx="12192000" cy="7445624"/>
          </a:xfrm>
          <a:prstGeom prst="rect">
            <a:avLst/>
          </a:prstGeom>
        </p:spPr>
        <p:txBody>
          <a:bodyPr/>
          <a:lstStyle/>
          <a:p>
            <a:pPr marL="0" indent="0" defTabSz="384047">
              <a:spcBef>
                <a:spcPts val="0"/>
              </a:spcBef>
              <a:buClrTx/>
              <a:buSzTx/>
              <a:buFontTx/>
              <a:buNone/>
              <a:defRPr sz="3024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List&lt;Candle&gt; candles = </a:t>
            </a:r>
            <a:r>
              <a:rPr b="1"/>
              <a:t>new </a:t>
            </a:r>
            <a:r>
              <a:t>ArrayList&lt;&gt;();</a:t>
            </a:r>
          </a:p>
          <a:p>
            <a:pPr marL="0" indent="0" defTabSz="384047">
              <a:spcBef>
                <a:spcPts val="0"/>
              </a:spcBef>
              <a:buClrTx/>
              <a:buSzTx/>
              <a:buFontTx/>
              <a:buNone/>
              <a:defRPr sz="3024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br/>
            <a:r>
              <a:rPr b="1"/>
              <a:t>groupedTicks</a:t>
            </a:r>
            <a:br>
              <a:rPr b="1"/>
            </a:br>
            <a:r>
              <a:rPr b="1"/>
              <a:t>       </a:t>
            </a:r>
            <a:r>
              <a:t>.entrySet()</a:t>
            </a:r>
            <a:br/>
            <a:r>
              <a:t>       .stream()</a:t>
            </a:r>
            <a:br/>
            <a:r>
              <a:t>       .forEach(</a:t>
            </a:r>
          </a:p>
          <a:p>
            <a:pPr marL="0" indent="0" defTabSz="384047">
              <a:spcBef>
                <a:spcPts val="0"/>
              </a:spcBef>
              <a:buClrTx/>
              <a:buSzTx/>
              <a:buFontTx/>
              <a:buNone/>
              <a:defRPr sz="3024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  (e) -&gt; {</a:t>
            </a:r>
            <a:br/>
            <a:r>
              <a:t>           List&lt;Tick&gt; ticks = e.getValue();</a:t>
            </a:r>
            <a:br/>
            <a:r>
              <a:t>           candles.add(</a:t>
            </a:r>
            <a:r>
              <a:rPr b="1"/>
              <a:t>new </a:t>
            </a:r>
            <a:r>
              <a:t>Candle(</a:t>
            </a:r>
            <a:br/>
            <a:r>
              <a:t>              e.getKey(),</a:t>
            </a:r>
            <a:br/>
            <a:r>
              <a:t>              </a:t>
            </a:r>
            <a:r>
              <a:rPr>
                <a:solidFill>
                  <a:srgbClr val="F8FFF4"/>
                </a:solidFill>
              </a:rPr>
              <a:t>getBidQuote(ticks, </a:t>
            </a:r>
            <a:r>
              <a:rPr i="1">
                <a:solidFill>
                  <a:srgbClr val="F8FFF4"/>
                </a:solidFill>
              </a:rPr>
              <a:t>byTimeStampAsc</a:t>
            </a:r>
            <a:r>
              <a:rPr>
                <a:solidFill>
                  <a:srgbClr val="F8FFF4"/>
                </a:solidFill>
              </a:rPr>
              <a:t>),</a:t>
            </a:r>
            <a:br>
              <a:rPr>
                <a:solidFill>
                  <a:srgbClr val="F8FFF4"/>
                </a:solidFill>
              </a:rPr>
            </a:br>
            <a:r>
              <a:rPr>
                <a:solidFill>
                  <a:srgbClr val="F8FFF4"/>
                </a:solidFill>
              </a:rPr>
              <a:t>              getBidQuote(ticks, </a:t>
            </a:r>
            <a:r>
              <a:rPr i="1">
                <a:solidFill>
                  <a:srgbClr val="F8FFF4"/>
                </a:solidFill>
              </a:rPr>
              <a:t>byBidQuoteDesc</a:t>
            </a:r>
            <a:r>
              <a:rPr>
                <a:solidFill>
                  <a:srgbClr val="F8FFF4"/>
                </a:solidFill>
              </a:rPr>
              <a:t>),</a:t>
            </a:r>
            <a:br>
              <a:rPr>
                <a:solidFill>
                  <a:srgbClr val="F8FFF4"/>
                </a:solidFill>
              </a:rPr>
            </a:br>
            <a:r>
              <a:rPr>
                <a:solidFill>
                  <a:srgbClr val="F8FFF4"/>
                </a:solidFill>
              </a:rPr>
              <a:t>              getBidQuote(ticks, </a:t>
            </a:r>
            <a:r>
              <a:rPr i="1">
                <a:solidFill>
                  <a:srgbClr val="F8FFF4"/>
                </a:solidFill>
              </a:rPr>
              <a:t>byBidQuoteAsc</a:t>
            </a:r>
            <a:r>
              <a:rPr>
                <a:solidFill>
                  <a:srgbClr val="F8FFF4"/>
                </a:solidFill>
              </a:rPr>
              <a:t>),</a:t>
            </a:r>
            <a:br>
              <a:rPr>
                <a:solidFill>
                  <a:srgbClr val="F8FFF4"/>
                </a:solidFill>
              </a:rPr>
            </a:br>
            <a:r>
              <a:rPr>
                <a:solidFill>
                  <a:srgbClr val="F8FFF4"/>
                </a:solidFill>
              </a:rPr>
              <a:t>              getBidQuote(ticks, </a:t>
            </a:r>
            <a:r>
              <a:rPr i="1">
                <a:solidFill>
                  <a:srgbClr val="F8FFF4"/>
                </a:solidFill>
              </a:rPr>
              <a:t>byTimeStampDesc</a:t>
            </a:r>
            <a:r>
              <a:rPr>
                <a:solidFill>
                  <a:srgbClr val="F8FFF4"/>
                </a:solidFill>
              </a:rPr>
              <a:t>)</a:t>
            </a:r>
            <a:r>
              <a:t>));</a:t>
            </a:r>
            <a:br/>
            <a:r>
              <a:t>            });</a:t>
            </a:r>
            <a:br/>
            <a:r>
              <a:t>  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Map&lt;LocalDateTime, List&lt;Tick&gt;&gt; -&gt; List&lt;Candle&gt;"/>
          <p:cNvSpPr/>
          <p:nvPr>
            <p:ph type="body" idx="13"/>
          </p:nvPr>
        </p:nvSpPr>
        <p:spPr>
          <a:xfrm>
            <a:off x="406400" y="438149"/>
            <a:ext cx="11176000" cy="469901"/>
          </a:xfrm>
          <a:prstGeom prst="rect">
            <a:avLst/>
          </a:prstGeom>
        </p:spPr>
        <p:txBody>
          <a:bodyPr/>
          <a:lstStyle>
            <a:lvl1pPr>
              <a:defRPr>
                <a:latin typeface="Courier"/>
                <a:ea typeface="Courier"/>
                <a:cs typeface="Courier"/>
                <a:sym typeface="Courier"/>
              </a:defRPr>
            </a:lvl1pPr>
          </a:lstStyle>
          <a:p>
            <a:pPr/>
            <a:r>
              <a:t>Map&lt;LocalDateTime, List&lt;Tick&gt;&gt; -&gt; List&lt;Candle&gt;</a:t>
            </a:r>
          </a:p>
        </p:txBody>
      </p:sp>
      <p:sp>
        <p:nvSpPr>
          <p:cNvPr id="375" name="List&lt;Candle&gt; candles = new ArrayList&lt;&gt;();…"/>
          <p:cNvSpPr/>
          <p:nvPr>
            <p:ph type="body" idx="1"/>
          </p:nvPr>
        </p:nvSpPr>
        <p:spPr>
          <a:xfrm>
            <a:off x="406400" y="1406276"/>
            <a:ext cx="12192000" cy="7445624"/>
          </a:xfrm>
          <a:prstGeom prst="rect">
            <a:avLst/>
          </a:prstGeom>
        </p:spPr>
        <p:txBody>
          <a:bodyPr/>
          <a:lstStyle/>
          <a:p>
            <a:pPr marL="0" indent="0" defTabSz="384047">
              <a:spcBef>
                <a:spcPts val="0"/>
              </a:spcBef>
              <a:buClrTx/>
              <a:buSzTx/>
              <a:buFontTx/>
              <a:buNone/>
              <a:defRPr sz="3024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List&lt;Candle&gt; candles = </a:t>
            </a:r>
            <a:r>
              <a:rPr b="1"/>
              <a:t>new </a:t>
            </a:r>
            <a:r>
              <a:t>ArrayList&lt;&gt;();</a:t>
            </a:r>
          </a:p>
          <a:p>
            <a:pPr marL="0" indent="0" defTabSz="384047">
              <a:spcBef>
                <a:spcPts val="0"/>
              </a:spcBef>
              <a:buClrTx/>
              <a:buSzTx/>
              <a:buFontTx/>
              <a:buNone/>
              <a:defRPr sz="3024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br/>
            <a:r>
              <a:rPr b="1"/>
              <a:t>groupedTicks</a:t>
            </a:r>
            <a:br>
              <a:rPr b="1"/>
            </a:br>
            <a:r>
              <a:rPr b="1"/>
              <a:t>       </a:t>
            </a:r>
            <a:r>
              <a:t>.entrySet()</a:t>
            </a:r>
            <a:br/>
            <a:r>
              <a:t>       .stream()</a:t>
            </a:r>
            <a:br/>
            <a:r>
              <a:t>       .forEach(</a:t>
            </a:r>
          </a:p>
          <a:p>
            <a:pPr marL="0" indent="0" defTabSz="384047">
              <a:spcBef>
                <a:spcPts val="0"/>
              </a:spcBef>
              <a:buClrTx/>
              <a:buSzTx/>
              <a:buFontTx/>
              <a:buNone/>
              <a:defRPr sz="3024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  (e) -&gt; {</a:t>
            </a:r>
            <a:br/>
            <a:r>
              <a:t>           List&lt;Tick&gt; ticks = e.getValue();</a:t>
            </a:r>
            <a:br/>
            <a:r>
              <a:t>           candles.add(</a:t>
            </a:r>
            <a:r>
              <a:rPr b="1"/>
              <a:t>new </a:t>
            </a:r>
            <a:r>
              <a:t>Candle(</a:t>
            </a:r>
            <a:br/>
            <a:r>
              <a:t>              e.getKey(),</a:t>
            </a:r>
            <a:br/>
            <a:r>
              <a:t>              </a:t>
            </a:r>
            <a:r>
              <a:rPr>
                <a:solidFill>
                  <a:srgbClr val="F8FFF4"/>
                </a:solidFill>
              </a:rPr>
              <a:t>getBidQuote(ticks, </a:t>
            </a:r>
            <a:r>
              <a:rPr i="1">
                <a:solidFill>
                  <a:srgbClr val="F8FFF4"/>
                </a:solidFill>
              </a:rPr>
              <a:t>byTimeStampAsc</a:t>
            </a:r>
            <a:r>
              <a:rPr>
                <a:solidFill>
                  <a:srgbClr val="F8FFF4"/>
                </a:solidFill>
              </a:rPr>
              <a:t>),</a:t>
            </a:r>
            <a:br>
              <a:rPr>
                <a:solidFill>
                  <a:srgbClr val="F8FFF4"/>
                </a:solidFill>
              </a:rPr>
            </a:br>
            <a:r>
              <a:rPr>
                <a:solidFill>
                  <a:srgbClr val="F8FFF4"/>
                </a:solidFill>
              </a:rPr>
              <a:t>              getBidQuote(ticks, </a:t>
            </a:r>
            <a:r>
              <a:rPr i="1">
                <a:solidFill>
                  <a:srgbClr val="F8FFF4"/>
                </a:solidFill>
              </a:rPr>
              <a:t>byBidQuoteDesc</a:t>
            </a:r>
            <a:r>
              <a:rPr>
                <a:solidFill>
                  <a:srgbClr val="F8FFF4"/>
                </a:solidFill>
              </a:rPr>
              <a:t>),</a:t>
            </a:r>
            <a:br>
              <a:rPr>
                <a:solidFill>
                  <a:srgbClr val="F8FFF4"/>
                </a:solidFill>
              </a:rPr>
            </a:br>
            <a:r>
              <a:rPr>
                <a:solidFill>
                  <a:srgbClr val="F8FFF4"/>
                </a:solidFill>
              </a:rPr>
              <a:t>              getBidQuote(ticks, </a:t>
            </a:r>
            <a:r>
              <a:rPr i="1">
                <a:solidFill>
                  <a:srgbClr val="F8FFF4"/>
                </a:solidFill>
              </a:rPr>
              <a:t>byBidQuoteAsc</a:t>
            </a:r>
            <a:r>
              <a:rPr>
                <a:solidFill>
                  <a:srgbClr val="F8FFF4"/>
                </a:solidFill>
              </a:rPr>
              <a:t>),</a:t>
            </a:r>
            <a:br>
              <a:rPr>
                <a:solidFill>
                  <a:srgbClr val="F8FFF4"/>
                </a:solidFill>
              </a:rPr>
            </a:br>
            <a:r>
              <a:rPr>
                <a:solidFill>
                  <a:srgbClr val="F8FFF4"/>
                </a:solidFill>
              </a:rPr>
              <a:t>              getBidQuote(ticks, </a:t>
            </a:r>
            <a:r>
              <a:rPr i="1">
                <a:solidFill>
                  <a:srgbClr val="F8FFF4"/>
                </a:solidFill>
              </a:rPr>
              <a:t>byTimeStampDesc</a:t>
            </a:r>
            <a:r>
              <a:rPr>
                <a:solidFill>
                  <a:srgbClr val="F8FFF4"/>
                </a:solidFill>
              </a:rPr>
              <a:t>)</a:t>
            </a:r>
            <a:r>
              <a:t>));</a:t>
            </a:r>
            <a:br/>
            <a:r>
              <a:t>            });</a:t>
            </a:r>
            <a:br/>
            <a:r>
              <a:t>   </a:t>
            </a:r>
          </a:p>
        </p:txBody>
      </p:sp>
      <p:pic>
        <p:nvPicPr>
          <p:cNvPr id="376" name="Rectangle" descr="Rectangl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78200" y="5921722"/>
            <a:ext cx="9357569" cy="2181226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Method getBidQuote(List&lt;Tick&gt; ticks, Comparator c)"/>
          <p:cNvSpPr/>
          <p:nvPr>
            <p:ph type="body" idx="13"/>
          </p:nvPr>
        </p:nvSpPr>
        <p:spPr>
          <a:xfrm>
            <a:off x="406400" y="438149"/>
            <a:ext cx="11176000" cy="469901"/>
          </a:xfrm>
          <a:prstGeom prst="rect">
            <a:avLst/>
          </a:prstGeom>
        </p:spPr>
        <p:txBody>
          <a:bodyPr/>
          <a:lstStyle>
            <a:lvl1pPr>
              <a:defRPr>
                <a:latin typeface="Courier"/>
                <a:ea typeface="Courier"/>
                <a:cs typeface="Courier"/>
                <a:sym typeface="Courier"/>
              </a:defRPr>
            </a:lvl1pPr>
          </a:lstStyle>
          <a:p>
            <a:pPr/>
            <a:r>
              <a:t>Method getBidQuote(List&lt;Tick&gt; ticks, Comparator c)</a:t>
            </a:r>
          </a:p>
        </p:txBody>
      </p:sp>
      <p:sp>
        <p:nvSpPr>
          <p:cNvPr id="380" name="Double getBidQuote(List&lt;Tick&gt; ticks, Comparator c) {…"/>
          <p:cNvSpPr/>
          <p:nvPr>
            <p:ph type="body" idx="1"/>
          </p:nvPr>
        </p:nvSpPr>
        <p:spPr>
          <a:xfrm>
            <a:off x="406400" y="1406276"/>
            <a:ext cx="12192000" cy="7445624"/>
          </a:xfrm>
          <a:prstGeom prst="rect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12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12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BFFE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Double getBidQuote(List&lt;Tick&gt; ticks, Comparator c) {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BFFEC"/>
                </a:solidFill>
                <a:latin typeface="Courier"/>
                <a:ea typeface="Courier"/>
                <a:cs typeface="Courier"/>
                <a:sym typeface="Courier"/>
              </a:defRPr>
            </a:pPr>
            <a:br/>
            <a:r>
              <a:t>    Tick t = 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BFFE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 (Tick) ticks.stream()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BFFE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             .sorted(c)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BFFE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             .findFirst()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BFFE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             .get();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BFFEC"/>
                </a:solidFill>
                <a:latin typeface="Courier"/>
                <a:ea typeface="Courier"/>
                <a:cs typeface="Courier"/>
                <a:sym typeface="Courier"/>
              </a:defRPr>
            </a:pPr>
            <a:br/>
            <a:r>
              <a:t>    </a:t>
            </a:r>
            <a:r>
              <a:rPr b="1"/>
              <a:t>return </a:t>
            </a:r>
            <a:r>
              <a:t>t.</a:t>
            </a:r>
            <a:r>
              <a:rPr b="1"/>
              <a:t>bidQuote</a:t>
            </a:r>
            <a:r>
              <a:t>;</a:t>
            </a:r>
            <a:br/>
            <a:r>
              <a:t>}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rgbClr val="FBFFEC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</p:txBody>
      </p:sp>
      <p:pic>
        <p:nvPicPr>
          <p:cNvPr id="381" name="Line" descr="Lin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0800000">
            <a:off x="7540532" y="3708373"/>
            <a:ext cx="2467068" cy="457905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Comparators"/>
          <p:cNvSpPr/>
          <p:nvPr>
            <p:ph type="body" idx="13"/>
          </p:nvPr>
        </p:nvSpPr>
        <p:spPr>
          <a:xfrm>
            <a:off x="406400" y="438149"/>
            <a:ext cx="11176000" cy="469901"/>
          </a:xfrm>
          <a:prstGeom prst="rect">
            <a:avLst/>
          </a:prstGeom>
        </p:spPr>
        <p:txBody>
          <a:bodyPr/>
          <a:lstStyle>
            <a:lvl1pPr>
              <a:defRPr>
                <a:latin typeface="Courier"/>
                <a:ea typeface="Courier"/>
                <a:cs typeface="Courier"/>
                <a:sym typeface="Courier"/>
              </a:defRPr>
            </a:lvl1pPr>
          </a:lstStyle>
          <a:p>
            <a:pPr/>
            <a:r>
              <a:t>Comparators</a:t>
            </a:r>
          </a:p>
        </p:txBody>
      </p:sp>
      <p:sp>
        <p:nvSpPr>
          <p:cNvPr id="385" name="Comparator&lt;Tick&gt; byTimeStampAsc = (t1, t2) -&gt;…"/>
          <p:cNvSpPr/>
          <p:nvPr>
            <p:ph type="body" idx="1"/>
          </p:nvPr>
        </p:nvSpPr>
        <p:spPr>
          <a:xfrm>
            <a:off x="406400" y="1406276"/>
            <a:ext cx="12192000" cy="7445624"/>
          </a:xfrm>
          <a:prstGeom prst="rect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Comparator&lt;Tick&gt; byTimeStampAsc = (t1, t2) -&gt;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t1.dateTimeStamp.compareTo(t2.dateTimeStamp);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br/>
            <a:r>
              <a:t>Comparator&lt;Tick&gt; byTimeStampDesc = (t1, t2) -&gt;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t2.dateTimeStamp.compareTo(t1.dateTimeStamp);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br/>
            <a:r>
              <a:t>Comparator&lt;Tick&gt; byBidQuoteAsc = (t1, t2) -&gt; 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    Double.compare(t1.bidQuote, t2.bidQuote);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br/>
            <a:r>
              <a:t>Comparator&lt;Tick&gt; byBidQuoteDesc = (t1, t2) -&gt;  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    Double.compare(t2.bidQuote, t1.bidQuote);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4FFE8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rgbClr val="FBFFEC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class Candle"/>
          <p:cNvSpPr/>
          <p:nvPr>
            <p:ph type="body" idx="13"/>
          </p:nvPr>
        </p:nvSpPr>
        <p:spPr>
          <a:xfrm>
            <a:off x="406400" y="438149"/>
            <a:ext cx="11176000" cy="469901"/>
          </a:xfrm>
          <a:prstGeom prst="rect">
            <a:avLst/>
          </a:prstGeom>
        </p:spPr>
        <p:txBody>
          <a:bodyPr/>
          <a:lstStyle>
            <a:lvl1pPr>
              <a:defRPr>
                <a:latin typeface="Courier"/>
                <a:ea typeface="Courier"/>
                <a:cs typeface="Courier"/>
                <a:sym typeface="Courier"/>
              </a:defRPr>
            </a:lvl1pPr>
          </a:lstStyle>
          <a:p>
            <a:pPr/>
            <a:r>
              <a:t>class Candle</a:t>
            </a:r>
          </a:p>
        </p:txBody>
      </p:sp>
      <p:sp>
        <p:nvSpPr>
          <p:cNvPr id="388" name="public class Candle {…"/>
          <p:cNvSpPr/>
          <p:nvPr>
            <p:ph type="body" idx="1"/>
          </p:nvPr>
        </p:nvSpPr>
        <p:spPr>
          <a:xfrm>
            <a:off x="406400" y="1406276"/>
            <a:ext cx="12192000" cy="7445624"/>
          </a:xfrm>
          <a:prstGeom prst="rect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public class Candle {</a:t>
            </a:r>
            <a:br/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…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String toLine(toLineFunc) {</a:t>
            </a:r>
            <a:br/>
            <a:br/>
            <a:r>
              <a:t>        return toLineFunc.apply(this);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br/>
            <a:r>
              <a:t>    }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…</a:t>
            </a:r>
            <a:br/>
            <a:r>
              <a:t>}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7" name="Stream API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5500"/>
            </a:lvl1pPr>
          </a:lstStyle>
          <a:p>
            <a:pPr/>
            <a:r>
              <a:t>Stream API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tream API - из коробки"/>
          <p:cNvSpPr/>
          <p:nvPr>
            <p:ph type="body" idx="13"/>
          </p:nvPr>
        </p:nvSpPr>
        <p:spPr>
          <a:xfrm>
            <a:off x="406400" y="425499"/>
            <a:ext cx="11176000" cy="482551"/>
          </a:xfrm>
          <a:prstGeom prst="rect">
            <a:avLst/>
          </a:prstGeom>
        </p:spPr>
        <p:txBody>
          <a:bodyPr/>
          <a:lstStyle>
            <a:lvl1pPr>
              <a:defRPr>
                <a:latin typeface="Courier"/>
                <a:ea typeface="Courier"/>
                <a:cs typeface="Courier"/>
                <a:sym typeface="Courier"/>
              </a:defRPr>
            </a:lvl1pPr>
          </a:lstStyle>
          <a:p>
            <a:pPr/>
            <a:r>
              <a:t>Stream API - из коробки</a:t>
            </a:r>
          </a:p>
        </p:txBody>
      </p:sp>
      <p:sp>
        <p:nvSpPr>
          <p:cNvPr id="391" name="List&lt;String&gt; data = new ArrayList&lt;&gt;;…"/>
          <p:cNvSpPr/>
          <p:nvPr>
            <p:ph type="body" idx="1"/>
          </p:nvPr>
        </p:nvSpPr>
        <p:spPr>
          <a:xfrm>
            <a:off x="406400" y="1406276"/>
            <a:ext cx="12192000" cy="7445624"/>
          </a:xfrm>
          <a:prstGeom prst="rect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List&lt;String&gt; data = new ArrayList&lt;&gt;;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…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line = data.stream()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.collect(Collectors.joining(";"));</a:t>
            </a:r>
          </a:p>
        </p:txBody>
      </p:sp>
      <p:sp>
        <p:nvSpPr>
          <p:cNvPr id="392" name="Line"/>
          <p:cNvSpPr/>
          <p:nvPr/>
        </p:nvSpPr>
        <p:spPr>
          <a:xfrm flipV="1">
            <a:off x="6197600" y="5427781"/>
            <a:ext cx="1493719" cy="1493719"/>
          </a:xfrm>
          <a:prstGeom prst="line">
            <a:avLst/>
          </a:prstGeom>
          <a:ln w="50800">
            <a:solidFill>
              <a:srgbClr val="FEFB4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Method calculateCandles(inputFileName, ouputFileName, toLineFunc)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Method calculateCandles(inputFileName, ouputFileName, toLineFunc)</a:t>
            </a:r>
          </a:p>
        </p:txBody>
      </p:sp>
      <p:sp>
        <p:nvSpPr>
          <p:cNvPr id="395" name="……"/>
          <p:cNvSpPr/>
          <p:nvPr>
            <p:ph type="body" idx="1"/>
          </p:nvPr>
        </p:nvSpPr>
        <p:spPr>
          <a:xfrm>
            <a:off x="406400" y="1305222"/>
            <a:ext cx="12192000" cy="7696896"/>
          </a:xfrm>
          <a:prstGeom prst="rect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…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CandleLines candleLines =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  tickLines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         .linesToTicks()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         .ticksToTicksGrouped()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         .ticksGroupedToCandles()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                .getLines(toLineFunc);</a:t>
            </a:r>
          </a:p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3600">
                <a:solidFill>
                  <a:srgbClr val="FFFDFC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Декомопозиция задачи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Декомопозиция задачи</a:t>
            </a:r>
          </a:p>
        </p:txBody>
      </p:sp>
      <p:sp>
        <p:nvSpPr>
          <p:cNvPr id="398" name="Body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99" name="Rectangle"/>
          <p:cNvSpPr/>
          <p:nvPr/>
        </p:nvSpPr>
        <p:spPr>
          <a:xfrm>
            <a:off x="817215" y="2196130"/>
            <a:ext cx="1760290" cy="17827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00" name="Arrow"/>
          <p:cNvSpPr/>
          <p:nvPr/>
        </p:nvSpPr>
        <p:spPr>
          <a:xfrm>
            <a:off x="2844800" y="2452511"/>
            <a:ext cx="1270000" cy="1270001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2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01" name="Arrow"/>
          <p:cNvSpPr/>
          <p:nvPr/>
        </p:nvSpPr>
        <p:spPr>
          <a:xfrm>
            <a:off x="6565900" y="2452511"/>
            <a:ext cx="1270000" cy="1270001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3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02" name="Square"/>
          <p:cNvSpPr/>
          <p:nvPr/>
        </p:nvSpPr>
        <p:spPr>
          <a:xfrm>
            <a:off x="8305800" y="2452511"/>
            <a:ext cx="1270000" cy="1270001"/>
          </a:xfrm>
          <a:prstGeom prst="rect">
            <a:avLst/>
          </a:prstGeom>
          <a:solidFill>
            <a:schemeClr val="accent6">
              <a:hueOff val="146492"/>
              <a:satOff val="27796"/>
              <a:lumOff val="22179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03" name="Arrow"/>
          <p:cNvSpPr/>
          <p:nvPr/>
        </p:nvSpPr>
        <p:spPr>
          <a:xfrm>
            <a:off x="10045700" y="2452511"/>
            <a:ext cx="1270000" cy="1270001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4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04" name="Square"/>
          <p:cNvSpPr/>
          <p:nvPr/>
        </p:nvSpPr>
        <p:spPr>
          <a:xfrm>
            <a:off x="3204827" y="5829300"/>
            <a:ext cx="1270001" cy="1270000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05" name="Square"/>
          <p:cNvSpPr/>
          <p:nvPr/>
        </p:nvSpPr>
        <p:spPr>
          <a:xfrm>
            <a:off x="6735427" y="5829300"/>
            <a:ext cx="1270001" cy="1270000"/>
          </a:xfrm>
          <a:prstGeom prst="rect">
            <a:avLst/>
          </a:prstGeom>
          <a:solidFill>
            <a:schemeClr val="accent5">
              <a:hueOff val="343847"/>
              <a:satOff val="6318"/>
              <a:lumOff val="8159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06" name="Square"/>
          <p:cNvSpPr/>
          <p:nvPr/>
        </p:nvSpPr>
        <p:spPr>
          <a:xfrm>
            <a:off x="10113627" y="5829300"/>
            <a:ext cx="1270001" cy="1270000"/>
          </a:xfrm>
          <a:prstGeom prst="rect">
            <a:avLst/>
          </a:prstGeom>
          <a:solidFill>
            <a:schemeClr val="accent6">
              <a:hueOff val="-2153150"/>
              <a:satOff val="-11264"/>
              <a:lumOff val="-15786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07" name="Arrow"/>
          <p:cNvSpPr/>
          <p:nvPr/>
        </p:nvSpPr>
        <p:spPr>
          <a:xfrm>
            <a:off x="4970127" y="57277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5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08" name="Arrow"/>
          <p:cNvSpPr/>
          <p:nvPr/>
        </p:nvSpPr>
        <p:spPr>
          <a:xfrm>
            <a:off x="8523913" y="58293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6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09" name="Arrow"/>
          <p:cNvSpPr/>
          <p:nvPr/>
        </p:nvSpPr>
        <p:spPr>
          <a:xfrm>
            <a:off x="1223627" y="58293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4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10" name="Rectangle"/>
          <p:cNvSpPr/>
          <p:nvPr/>
        </p:nvSpPr>
        <p:spPr>
          <a:xfrm>
            <a:off x="4460205" y="2196130"/>
            <a:ext cx="1760290" cy="1782763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232323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11" name="Rectangle"/>
          <p:cNvSpPr/>
          <p:nvPr/>
        </p:nvSpPr>
        <p:spPr>
          <a:xfrm>
            <a:off x="8070850" y="2196130"/>
            <a:ext cx="1760290" cy="1782763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12" name="Rectangle"/>
          <p:cNvSpPr/>
          <p:nvPr/>
        </p:nvSpPr>
        <p:spPr>
          <a:xfrm>
            <a:off x="2959682" y="5572918"/>
            <a:ext cx="1760291" cy="1782764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13" name="Rectangle"/>
          <p:cNvSpPr/>
          <p:nvPr/>
        </p:nvSpPr>
        <p:spPr>
          <a:xfrm>
            <a:off x="6536655" y="5572918"/>
            <a:ext cx="1760290" cy="1782764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14" name="Rectangle"/>
          <p:cNvSpPr/>
          <p:nvPr/>
        </p:nvSpPr>
        <p:spPr>
          <a:xfrm>
            <a:off x="10020882" y="5471318"/>
            <a:ext cx="1760291" cy="1782764"/>
          </a:xfrm>
          <a:prstGeom prst="rect">
            <a:avLst/>
          </a:prstGeom>
          <a:solidFill>
            <a:schemeClr val="accent6">
              <a:hueOff val="-2153150"/>
              <a:satOff val="-11264"/>
              <a:lumOff val="-15786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Параллелим переходы между состояниями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Параллелим переходы между состояниями</a:t>
            </a:r>
          </a:p>
        </p:txBody>
      </p:sp>
      <p:sp>
        <p:nvSpPr>
          <p:cNvPr id="417" name="Body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18" name="Rectangle"/>
          <p:cNvSpPr/>
          <p:nvPr/>
        </p:nvSpPr>
        <p:spPr>
          <a:xfrm>
            <a:off x="1092200" y="2641600"/>
            <a:ext cx="2472879" cy="238467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19" name="Rectangle"/>
          <p:cNvSpPr/>
          <p:nvPr/>
        </p:nvSpPr>
        <p:spPr>
          <a:xfrm>
            <a:off x="8991600" y="2641600"/>
            <a:ext cx="2472879" cy="2384674"/>
          </a:xfrm>
          <a:prstGeom prst="rect">
            <a:avLst/>
          </a:prstGeom>
          <a:blipFill>
            <a:blip r:embed="rId2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20" name="Arrow"/>
          <p:cNvSpPr/>
          <p:nvPr/>
        </p:nvSpPr>
        <p:spPr>
          <a:xfrm>
            <a:off x="5017095" y="2459260"/>
            <a:ext cx="2970610" cy="656780"/>
          </a:xfrm>
          <a:prstGeom prst="rightArrow">
            <a:avLst>
              <a:gd name="adj1" fmla="val 32000"/>
              <a:gd name="adj2" fmla="val 123756"/>
            </a:avLst>
          </a:prstGeom>
          <a:solidFill>
            <a:schemeClr val="accent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21" name="Arrow"/>
          <p:cNvSpPr/>
          <p:nvPr/>
        </p:nvSpPr>
        <p:spPr>
          <a:xfrm>
            <a:off x="5017095" y="3185430"/>
            <a:ext cx="2970610" cy="656779"/>
          </a:xfrm>
          <a:prstGeom prst="rightArrow">
            <a:avLst>
              <a:gd name="adj1" fmla="val 32000"/>
              <a:gd name="adj2" fmla="val 123756"/>
            </a:avLst>
          </a:prstGeom>
          <a:solidFill>
            <a:schemeClr val="accent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22" name="Arrow"/>
          <p:cNvSpPr/>
          <p:nvPr/>
        </p:nvSpPr>
        <p:spPr>
          <a:xfrm>
            <a:off x="5017095" y="3911600"/>
            <a:ext cx="2970610" cy="656779"/>
          </a:xfrm>
          <a:prstGeom prst="rightArrow">
            <a:avLst>
              <a:gd name="adj1" fmla="val 32000"/>
              <a:gd name="adj2" fmla="val 123756"/>
            </a:avLst>
          </a:prstGeom>
          <a:solidFill>
            <a:schemeClr val="accent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423" name="Arrow"/>
          <p:cNvSpPr/>
          <p:nvPr/>
        </p:nvSpPr>
        <p:spPr>
          <a:xfrm>
            <a:off x="5017095" y="4660900"/>
            <a:ext cx="2970610" cy="656779"/>
          </a:xfrm>
          <a:prstGeom prst="rightArrow">
            <a:avLst>
              <a:gd name="adj1" fmla="val 32000"/>
              <a:gd name="adj2" fmla="val 123756"/>
            </a:avLst>
          </a:prstGeom>
          <a:solidFill>
            <a:schemeClr val="accent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Executing Streams in Parallel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Executing Streams in Parallel</a:t>
            </a:r>
          </a:p>
        </p:txBody>
      </p:sp>
      <p:sp>
        <p:nvSpPr>
          <p:cNvPr id="426" name=".stream() заменяем на .parallelStream()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35000" indent="-635000">
              <a:buClr>
                <a:srgbClr val="F9F1F5"/>
              </a:buClr>
              <a:buChar char="➡"/>
            </a:pPr>
            <a:r>
              <a:rPr>
                <a:solidFill>
                  <a:srgbClr val="FFF561"/>
                </a:solidFill>
              </a:rPr>
              <a:t>.stream()</a:t>
            </a:r>
            <a:r>
              <a:t> заменяем на </a:t>
            </a:r>
            <a:r>
              <a:rPr>
                <a:solidFill>
                  <a:srgbClr val="FFF861"/>
                </a:solidFill>
              </a:rPr>
              <a:t>.parallelStream()</a:t>
            </a:r>
          </a:p>
          <a:p>
            <a:pPr marL="635000" indent="-635000">
              <a:buClr>
                <a:srgbClr val="F9F1F5"/>
              </a:buClr>
              <a:buChar char="➡"/>
            </a:pPr>
            <a:r>
              <a:rPr>
                <a:solidFill>
                  <a:srgbClr val="FDFF6B"/>
                </a:solidFill>
              </a:rPr>
              <a:t>HashMap</a:t>
            </a:r>
            <a:r>
              <a:t> заменяем на </a:t>
            </a:r>
            <a:r>
              <a:rPr>
                <a:solidFill>
                  <a:srgbClr val="FFF678"/>
                </a:solidFill>
              </a:rPr>
              <a:t>ConcurrentHashMap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itHub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GitHub</a:t>
            </a:r>
          </a:p>
        </p:txBody>
      </p:sp>
      <p:sp>
        <p:nvSpPr>
          <p:cNvPr id="429" name="https://github.com/nourd/ForexCandleStream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buClrTx/>
              <a:buSzTx/>
              <a:buFontTx/>
              <a:buNone/>
              <a:defRPr sz="4700"/>
            </a:pPr>
          </a:p>
          <a:p>
            <a:pPr marL="0" indent="0" algn="ctr">
              <a:buClrTx/>
              <a:buSzTx/>
              <a:buFontTx/>
              <a:buNone/>
              <a:defRPr sz="4000"/>
            </a:pPr>
            <a:r>
              <a:rPr u="sng">
                <a:solidFill>
                  <a:schemeClr val="accent1"/>
                </a:solidFill>
                <a:hlinkClick r:id="rId2" invalidUrl="" action="" tgtFrame="" tooltip="" history="1" highlightClick="0" endSnd="0"/>
              </a:rPr>
              <a:t>https://github.com/nourd/ForexCandleStream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Бонусы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Бонусы</a:t>
            </a:r>
          </a:p>
        </p:txBody>
      </p:sp>
      <p:sp>
        <p:nvSpPr>
          <p:cNvPr id="432" name="Функции вместо наследования и переопределения методов…"/>
          <p:cNvSpPr/>
          <p:nvPr>
            <p:ph type="body" idx="1"/>
          </p:nvPr>
        </p:nvSpPr>
        <p:spPr>
          <a:xfrm>
            <a:off x="406400" y="2196951"/>
            <a:ext cx="12192000" cy="6654949"/>
          </a:xfrm>
          <a:prstGeom prst="rect">
            <a:avLst/>
          </a:prstGeom>
        </p:spPr>
        <p:txBody>
          <a:bodyPr/>
          <a:lstStyle/>
          <a:p>
            <a:pPr marL="635000" indent="-635000">
              <a:buClr>
                <a:srgbClr val="FAFCF5"/>
              </a:buClr>
              <a:buChar char="➡"/>
            </a:pPr>
            <a:r>
              <a:t>Функции вместо наследования и переопределения методов</a:t>
            </a:r>
          </a:p>
          <a:p>
            <a:pPr marL="635000" indent="-635000">
              <a:buClr>
                <a:srgbClr val="FAFCF5"/>
              </a:buClr>
              <a:buChar char="➡"/>
            </a:pPr>
            <a:r>
              <a:t>Обобщённые методы</a:t>
            </a:r>
          </a:p>
          <a:p>
            <a:pPr marL="635000" indent="-635000">
              <a:buClr>
                <a:srgbClr val="FAFCF5"/>
              </a:buClr>
              <a:buChar char="➡"/>
            </a:pPr>
            <a:r>
              <a:t>Расширение функционала класса без изменения его интерфейса</a:t>
            </a:r>
          </a:p>
          <a:p>
            <a:pPr marL="635000" indent="-635000">
              <a:buClr>
                <a:srgbClr val="FAFCF5"/>
              </a:buClr>
              <a:buChar char="➡"/>
            </a:pPr>
            <a:r>
              <a:t>Очищаем классы от “грязных” методов</a:t>
            </a:r>
          </a:p>
          <a:p>
            <a:pPr marL="635000" indent="-635000">
              <a:buClr>
                <a:srgbClr val="FAFCF5"/>
              </a:buClr>
              <a:buChar char="➡"/>
            </a:pPr>
            <a:r>
              <a:t>Параллельная обработка без ручного управления потоками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Осталось за кадром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Осталось за кадром</a:t>
            </a:r>
          </a:p>
        </p:txBody>
      </p:sp>
      <p:sp>
        <p:nvSpPr>
          <p:cNvPr id="435" name="Обработка исключений…"/>
          <p:cNvSpPr/>
          <p:nvPr>
            <p:ph type="body" idx="1"/>
          </p:nvPr>
        </p:nvSpPr>
        <p:spPr>
          <a:xfrm>
            <a:off x="406400" y="2196951"/>
            <a:ext cx="12192000" cy="6654949"/>
          </a:xfrm>
          <a:prstGeom prst="rect">
            <a:avLst/>
          </a:prstGeom>
        </p:spPr>
        <p:txBody>
          <a:bodyPr/>
          <a:lstStyle/>
          <a:p>
            <a:pPr marL="635000" indent="-635000">
              <a:buClr>
                <a:srgbClr val="FAFCF5"/>
              </a:buClr>
              <a:buChar char="➡"/>
            </a:pPr>
            <a:r>
              <a:t>Обработка исключений</a:t>
            </a:r>
          </a:p>
          <a:p>
            <a:pPr marL="635000" indent="-635000">
              <a:buClr>
                <a:srgbClr val="FAFCF5"/>
              </a:buClr>
              <a:buChar char="➡"/>
            </a:pPr>
            <a:r>
              <a:t>Тестирование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Text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38" name="Архитектура приложения…"/>
          <p:cNvSpPr/>
          <p:nvPr>
            <p:ph type="body" idx="1"/>
          </p:nvPr>
        </p:nvSpPr>
        <p:spPr>
          <a:xfrm>
            <a:off x="406400" y="2196951"/>
            <a:ext cx="12192000" cy="6654949"/>
          </a:xfrm>
          <a:prstGeom prst="rect">
            <a:avLst/>
          </a:prstGeom>
        </p:spPr>
        <p:txBody>
          <a:bodyPr/>
          <a:lstStyle/>
          <a:p>
            <a:pPr marL="635000" indent="-635000">
              <a:buClr>
                <a:srgbClr val="FAFCF5"/>
              </a:buClr>
              <a:buChar char="➡"/>
            </a:pPr>
            <a:r>
              <a:t>Архитектура приложения</a:t>
            </a:r>
          </a:p>
          <a:p>
            <a:pPr marL="635000" indent="-635000">
              <a:buClr>
                <a:srgbClr val="FAFCF5"/>
              </a:buClr>
              <a:buChar char="➡"/>
            </a:pPr>
            <a:r>
              <a:t>Алгоритмы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Почему или / или ?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Почему или / или ?</a:t>
            </a:r>
          </a:p>
        </p:txBody>
      </p:sp>
      <p:sp>
        <p:nvSpPr>
          <p:cNvPr id="441" name="CISC vs RISC…"/>
          <p:cNvSpPr/>
          <p:nvPr>
            <p:ph type="body" idx="1"/>
          </p:nvPr>
        </p:nvSpPr>
        <p:spPr>
          <a:xfrm>
            <a:off x="406400" y="2182018"/>
            <a:ext cx="12192000" cy="6669882"/>
          </a:xfrm>
          <a:prstGeom prst="rect">
            <a:avLst/>
          </a:prstGeom>
        </p:spPr>
        <p:txBody>
          <a:bodyPr/>
          <a:lstStyle/>
          <a:p>
            <a:pPr marL="222250" indent="-222250">
              <a:buClr>
                <a:srgbClr val="E7F4F2"/>
              </a:buClr>
              <a:buChar char="๏"/>
            </a:pPr>
            <a:r>
              <a:t> CISC </a:t>
            </a:r>
            <a:r>
              <a:rPr>
                <a:solidFill>
                  <a:srgbClr val="FF2600"/>
                </a:solidFill>
              </a:rPr>
              <a:t>vs</a:t>
            </a:r>
            <a:r>
              <a:t> RISC</a:t>
            </a:r>
          </a:p>
          <a:p>
            <a:pPr marL="222250" indent="-222250">
              <a:buClr>
                <a:srgbClr val="E7F4F2"/>
              </a:buClr>
              <a:buChar char="๏"/>
            </a:pPr>
            <a:r>
              <a:t> ПП </a:t>
            </a:r>
            <a:r>
              <a:rPr>
                <a:solidFill>
                  <a:srgbClr val="FF2600"/>
                </a:solidFill>
              </a:rPr>
              <a:t>vs</a:t>
            </a:r>
            <a:r>
              <a:t> ООП </a:t>
            </a:r>
            <a:r>
              <a:rPr>
                <a:solidFill>
                  <a:srgbClr val="FF2600"/>
                </a:solidFill>
              </a:rPr>
              <a:t>vs</a:t>
            </a:r>
            <a:r>
              <a:t> ФП</a:t>
            </a:r>
          </a:p>
          <a:p>
            <a:pPr marL="222250" indent="-222250">
              <a:buClr>
                <a:srgbClr val="E7F4F2"/>
              </a:buClr>
              <a:buChar char="๏"/>
            </a:pPr>
            <a:r>
              <a:t> SQL </a:t>
            </a:r>
            <a:r>
              <a:rPr>
                <a:solidFill>
                  <a:srgbClr val="FF2600"/>
                </a:solidFill>
              </a:rPr>
              <a:t>vs</a:t>
            </a:r>
            <a:r>
              <a:t> NoSQL</a:t>
            </a:r>
          </a:p>
          <a:p>
            <a:pPr marL="222250" indent="-222250">
              <a:buClr>
                <a:srgbClr val="E7F4F2"/>
              </a:buClr>
              <a:buChar char="๏"/>
            </a:pPr>
            <a:r>
              <a:t> 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Что такое Stream?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Что такое Stream?</a:t>
            </a:r>
          </a:p>
        </p:txBody>
      </p:sp>
      <p:sp>
        <p:nvSpPr>
          <p:cNvPr id="180" name="Интерфейс Java с набором методов"/>
          <p:cNvSpPr/>
          <p:nvPr>
            <p:ph type="body" idx="1"/>
          </p:nvPr>
        </p:nvSpPr>
        <p:spPr>
          <a:xfrm>
            <a:off x="800100" y="1393328"/>
            <a:ext cx="12192000" cy="6645772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</a:lvl1pPr>
          </a:lstStyle>
          <a:p>
            <a:pPr/>
            <a:r>
              <a:t>Интерфейс Java с набором методов</a:t>
            </a:r>
          </a:p>
        </p:txBody>
      </p:sp>
      <p:pic>
        <p:nvPicPr>
          <p:cNvPr id="181" name="pasted-image.png" descr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90700" y="2445073"/>
            <a:ext cx="8611351" cy="67430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Почему не и / и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Почему не и / и</a:t>
            </a:r>
          </a:p>
        </p:txBody>
      </p:sp>
      <p:sp>
        <p:nvSpPr>
          <p:cNvPr id="444" name="CISC + RISC…"/>
          <p:cNvSpPr/>
          <p:nvPr>
            <p:ph type="body" idx="1"/>
          </p:nvPr>
        </p:nvSpPr>
        <p:spPr>
          <a:xfrm>
            <a:off x="406400" y="2132905"/>
            <a:ext cx="12192000" cy="6718995"/>
          </a:xfrm>
          <a:prstGeom prst="rect">
            <a:avLst/>
          </a:prstGeom>
        </p:spPr>
        <p:txBody>
          <a:bodyPr/>
          <a:lstStyle/>
          <a:p>
            <a:pPr marL="222250" indent="-222250">
              <a:buClr>
                <a:srgbClr val="FAF7F1"/>
              </a:buClr>
              <a:buChar char="๏"/>
            </a:pPr>
            <a:r>
              <a:t> CISC </a:t>
            </a:r>
            <a:r>
              <a:rPr>
                <a:solidFill>
                  <a:srgbClr val="FF2600"/>
                </a:solidFill>
              </a:rPr>
              <a:t>+</a:t>
            </a:r>
            <a:r>
              <a:t> RISC</a:t>
            </a:r>
          </a:p>
          <a:p>
            <a:pPr marL="222250" indent="-222250">
              <a:buClr>
                <a:srgbClr val="FAF7F1"/>
              </a:buClr>
              <a:buChar char="๏"/>
            </a:pPr>
            <a:r>
              <a:t> ПП </a:t>
            </a:r>
            <a:r>
              <a:rPr>
                <a:solidFill>
                  <a:srgbClr val="FF2600"/>
                </a:solidFill>
              </a:rPr>
              <a:t>+</a:t>
            </a:r>
            <a:r>
              <a:t> ООП </a:t>
            </a:r>
            <a:r>
              <a:rPr>
                <a:solidFill>
                  <a:srgbClr val="FF2600"/>
                </a:solidFill>
              </a:rPr>
              <a:t>+</a:t>
            </a:r>
            <a:r>
              <a:t> ФП</a:t>
            </a:r>
          </a:p>
          <a:p>
            <a:pPr marL="222250" indent="-222250">
              <a:buClr>
                <a:srgbClr val="FAF7F1"/>
              </a:buClr>
              <a:buChar char="๏"/>
            </a:pPr>
            <a:r>
              <a:t> SQL </a:t>
            </a:r>
            <a:r>
              <a:rPr>
                <a:solidFill>
                  <a:srgbClr val="FF2600"/>
                </a:solidFill>
              </a:rPr>
              <a:t>+</a:t>
            </a:r>
            <a:r>
              <a:t> NoSQL</a:t>
            </a:r>
          </a:p>
          <a:p>
            <a:pPr marL="222250" indent="-222250">
              <a:buClr>
                <a:srgbClr val="FAF7F1"/>
              </a:buClr>
              <a:buChar char="๏"/>
            </a:pPr>
            <a:r>
              <a:t> 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Я голосую за гибридный подход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Я голосую за гибридный подход</a:t>
            </a:r>
          </a:p>
        </p:txBody>
      </p:sp>
      <p:sp>
        <p:nvSpPr>
          <p:cNvPr id="447" name="ПП + ООП + ФП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buClrTx/>
              <a:buSzTx/>
              <a:buFontTx/>
              <a:buNone/>
              <a:defRPr sz="7200"/>
            </a:pPr>
          </a:p>
          <a:p>
            <a:pPr marL="0" indent="0" algn="ctr">
              <a:buClrTx/>
              <a:buSzTx/>
              <a:buFontTx/>
              <a:buNone/>
              <a:defRPr sz="6100"/>
            </a:pPr>
            <a:r>
              <a:t>ПП + ООП + ФП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Время гибридных решений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Время гибридных решений</a:t>
            </a:r>
          </a:p>
        </p:txBody>
      </p:sp>
      <p:sp>
        <p:nvSpPr>
          <p:cNvPr id="450" name="Body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451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16386" y="1293289"/>
            <a:ext cx="9556028" cy="71670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Основы ООП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Основы ООП</a:t>
            </a:r>
          </a:p>
        </p:txBody>
      </p:sp>
      <p:sp>
        <p:nvSpPr>
          <p:cNvPr id="454" name="Объект,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FontTx/>
              <a:buNone/>
              <a:defRPr sz="4000"/>
            </a:pPr>
            <a:r>
              <a:t>Объект, </a:t>
            </a:r>
          </a:p>
          <a:p>
            <a:pPr marL="0" indent="0">
              <a:buClrTx/>
              <a:buSzTx/>
              <a:buFontTx/>
              <a:buNone/>
              <a:defRPr sz="4000"/>
            </a:pPr>
            <a:r>
              <a:t>это некая сущность которая имеет состояние и поведение.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Где живут объекты в Java?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Где живут объекты в Java?</a:t>
            </a:r>
          </a:p>
        </p:txBody>
      </p:sp>
      <p:sp>
        <p:nvSpPr>
          <p:cNvPr id="457" name="В файлах .class?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62000" indent="-762000">
              <a:buClr>
                <a:srgbClr val="F8F3FA"/>
              </a:buClr>
              <a:buChar char="➡"/>
            </a:pPr>
            <a:r>
              <a:t>В файлах .class? </a:t>
            </a:r>
          </a:p>
          <a:p>
            <a:pPr marL="762000" indent="-762000">
              <a:buClr>
                <a:srgbClr val="F8F3FA"/>
              </a:buClr>
              <a:buChar char="➡"/>
            </a:pPr>
            <a:r>
              <a:t>В файлах .java? </a:t>
            </a:r>
          </a:p>
          <a:p>
            <a:pPr marL="762000" indent="-762000">
              <a:buClr>
                <a:srgbClr val="F8F3FA"/>
              </a:buClr>
              <a:buChar char="➡"/>
            </a:pPr>
            <a:r>
              <a:t>На рантайме на стеке?</a:t>
            </a:r>
          </a:p>
          <a:p>
            <a:pPr marL="762000" indent="-762000">
              <a:buClr>
                <a:srgbClr val="F8F3FA"/>
              </a:buClr>
              <a:buChar char="➡"/>
            </a:pPr>
            <a:r>
              <a:t>На рантайме в памяти?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Где живут объекты в Java?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Где живут объекты в Java?</a:t>
            </a:r>
          </a:p>
        </p:txBody>
      </p:sp>
      <p:sp>
        <p:nvSpPr>
          <p:cNvPr id="460" name="На рантайме в памяти находятся участки памяти с переменными, кусками исполняемого кода и ссылками на другие участки памяти с переменными, кусками исполняемого кода и ……"/>
          <p:cNvSpPr/>
          <p:nvPr>
            <p:ph type="body" idx="1"/>
          </p:nvPr>
        </p:nvSpPr>
        <p:spPr>
          <a:xfrm>
            <a:off x="406400" y="1895673"/>
            <a:ext cx="12192000" cy="6956227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FontTx/>
              <a:buNone/>
              <a:defRPr sz="3600"/>
            </a:pPr>
            <a:r>
              <a:t>На рантайме в памяти находятся участки памяти с переменными, кусками исполняемого кода и ссылками на другие участки памяти с переменными, кусками исполняемого кода и …</a:t>
            </a:r>
          </a:p>
          <a:p>
            <a:pPr marL="0" indent="0">
              <a:buClrTx/>
              <a:buSzTx/>
              <a:buFontTx/>
              <a:buNone/>
              <a:defRPr sz="3600"/>
            </a:pPr>
          </a:p>
          <a:p>
            <a:pPr marL="0" indent="0">
              <a:buClrTx/>
              <a:buSzTx/>
              <a:buFontTx/>
              <a:buNone/>
              <a:defRPr sz="4700"/>
            </a:pPr>
            <a:r>
              <a:t>Объекты существуют только в голове у программиста и умных книжках :-)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Text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63" name="Спасибо за внимание!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buClrTx/>
              <a:buSzTx/>
              <a:buFontTx/>
              <a:buNone/>
              <a:defRPr sz="4700"/>
            </a:pPr>
            <a:r>
              <a:t>Спасибо за внимание!</a:t>
            </a:r>
          </a:p>
          <a:p>
            <a:pPr marL="0" indent="0" algn="ctr">
              <a:buClrTx/>
              <a:buSzTx/>
              <a:buFontTx/>
              <a:buNone/>
              <a:defRPr sz="4700"/>
            </a:pPr>
          </a:p>
          <a:p>
            <a:pPr marL="0" indent="0" algn="ctr">
              <a:buClrTx/>
              <a:buSzTx/>
              <a:buFontTx/>
              <a:buNone/>
              <a:defRPr sz="4000"/>
            </a:pPr>
            <a:r>
              <a:rPr u="sng">
                <a:solidFill>
                  <a:schemeClr val="accent1"/>
                </a:solidFill>
                <a:hlinkClick r:id="rId2" invalidUrl="" action="" tgtFrame="" tooltip="" history="1" highlightClick="0" endSnd="0"/>
              </a:rPr>
              <a:t>https://github.com/nourd/ForexCandleStream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Java 8. Stream API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Java 8. Stream API</a:t>
            </a:r>
          </a:p>
        </p:txBody>
      </p:sp>
      <p:sp>
        <p:nvSpPr>
          <p:cNvPr id="184" name="Body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5" name="pasted-image.png" descr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23528" y="1270000"/>
            <a:ext cx="10005675" cy="5628923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Тагир Валеев — Stream API: рекомендации лучших собаководов…"/>
          <p:cNvSpPr/>
          <p:nvPr/>
        </p:nvSpPr>
        <p:spPr>
          <a:xfrm>
            <a:off x="1012697" y="7162799"/>
            <a:ext cx="10627336" cy="185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spcBef>
                <a:spcPts val="0"/>
              </a:spcBef>
              <a:defRPr sz="3400">
                <a:solidFill>
                  <a:srgbClr val="F2F9FC"/>
                </a:solidFill>
              </a:defRPr>
            </a:pPr>
            <a:r>
              <a:t>Тагир Валеев — Stream API: рекомендации лучших собаководов</a:t>
            </a:r>
          </a:p>
          <a:p>
            <a:pPr>
              <a:spcBef>
                <a:spcPts val="0"/>
              </a:spcBef>
              <a:defRPr sz="3400">
                <a:solidFill>
                  <a:srgbClr val="F2F9FC"/>
                </a:solidFill>
              </a:defRPr>
            </a:pPr>
            <a:r>
              <a:rPr u="sng">
                <a:solidFill>
                  <a:schemeClr val="accent1"/>
                </a:solidFill>
                <a:hlinkClick r:id="rId3" invalidUrl="" action="" tgtFrame="" tooltip="" history="1" highlightClick="0" endSnd="0"/>
              </a:rPr>
              <a:t>https://www.youtube.com/watch?v=vxikpWnnnCU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Java 8. Stream API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Java 8. Stream API</a:t>
            </a:r>
          </a:p>
        </p:txBody>
      </p:sp>
      <p:sp>
        <p:nvSpPr>
          <p:cNvPr id="189" name="Body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0" name="pasted-image.png" descr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11123" y="1322211"/>
            <a:ext cx="10230484" cy="5710038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Тагир Валеев — Stream API: рекомендации лучших собаководов…"/>
          <p:cNvSpPr/>
          <p:nvPr/>
        </p:nvSpPr>
        <p:spPr>
          <a:xfrm>
            <a:off x="1012697" y="7162799"/>
            <a:ext cx="10627336" cy="185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spcBef>
                <a:spcPts val="0"/>
              </a:spcBef>
              <a:defRPr sz="3400">
                <a:solidFill>
                  <a:srgbClr val="F2F9FC"/>
                </a:solidFill>
              </a:defRPr>
            </a:pPr>
            <a:r>
              <a:t>Тагир Валеев — Stream API: рекомендации лучших собаководов</a:t>
            </a:r>
          </a:p>
          <a:p>
            <a:pPr>
              <a:spcBef>
                <a:spcPts val="0"/>
              </a:spcBef>
              <a:defRPr sz="3400">
                <a:solidFill>
                  <a:srgbClr val="F2F9FC"/>
                </a:solidFill>
              </a:defRPr>
            </a:pPr>
            <a:r>
              <a:rPr u="sng">
                <a:solidFill>
                  <a:schemeClr val="accent1"/>
                </a:solidFill>
                <a:hlinkClick r:id="rId3" invalidUrl="" action="" tgtFrame="" tooltip="" history="1" highlightClick="0" endSnd="0"/>
              </a:rPr>
              <a:t>https://www.youtube.com/watch?v=vxikpWnnnCU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38127" y="6050677"/>
            <a:ext cx="4950774" cy="3302873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Text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</a:t>
            </a:r>
          </a:p>
        </p:txBody>
      </p:sp>
      <p:pic>
        <p:nvPicPr>
          <p:cNvPr id="195" name="pasted-image.tiff" descr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3700" y="228600"/>
            <a:ext cx="4518732" cy="3389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pasted-image.tiff" descr="pasted-image.tif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324002" y="2398849"/>
            <a:ext cx="6356796" cy="47675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Особенности Stream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Особенности Stream</a:t>
            </a:r>
          </a:p>
        </p:txBody>
      </p:sp>
      <p:sp>
        <p:nvSpPr>
          <p:cNvPr id="199" name="Нельзя два раза войти в одну и ту же реку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Clr>
                <a:srgbClr val="FAF8F5"/>
              </a:buClr>
              <a:buChar char="➡"/>
            </a:pPr>
            <a:r>
              <a:t> Нельзя два раза войти в одну и ту же реку</a:t>
            </a:r>
          </a:p>
          <a:p>
            <a:pPr>
              <a:buClr>
                <a:srgbClr val="FAF8F5"/>
              </a:buClr>
              <a:buChar char="➡"/>
            </a:pPr>
            <a:r>
              <a:t> Порядок никто не гарантирует</a:t>
            </a:r>
          </a:p>
          <a:p>
            <a:pPr>
              <a:buClr>
                <a:srgbClr val="FAF8F5"/>
              </a:buClr>
              <a:buChar char="➡"/>
            </a:pPr>
            <a:r>
              <a:t> Легко параллелятся</a:t>
            </a:r>
          </a:p>
          <a:p>
            <a:pPr>
              <a:buClr>
                <a:srgbClr val="FAF8F5"/>
              </a:buClr>
              <a:buChar char="➡"/>
            </a:pPr>
            <a:r>
              <a:t> Широкий набор функционала из коробки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New_Template7">
  <a:themeElements>
    <a:clrScheme name="New_Template7">
      <a:dk1>
        <a:srgbClr val="222222"/>
      </a:dk1>
      <a:lt1>
        <a:srgbClr val="838787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New_Template7">
      <a:majorFont>
        <a:latin typeface="DIN Condensed"/>
        <a:ea typeface="DIN Condensed"/>
        <a:cs typeface="DIN Condensed"/>
      </a:majorFont>
      <a:minorFont>
        <a:latin typeface="DIN Condensed"/>
        <a:ea typeface="DIN Condensed"/>
        <a:cs typeface="DIN Condensed"/>
      </a:minorFont>
    </a:fontScheme>
    <a:fmtScheme name="New_Templat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0" strike="noStrike" sz="2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DIN Condense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000" u="none" kumimoji="0" normalizeH="0">
            <a:ln>
              <a:noFill/>
            </a:ln>
            <a:solidFill>
              <a:srgbClr val="838787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7">
  <a:themeElements>
    <a:clrScheme name="New_Template7">
      <a:dk1>
        <a:srgbClr val="000000"/>
      </a:dk1>
      <a:lt1>
        <a:srgbClr val="FFFFFF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New_Template7">
      <a:majorFont>
        <a:latin typeface="DIN Condensed"/>
        <a:ea typeface="DIN Condensed"/>
        <a:cs typeface="DIN Condensed"/>
      </a:majorFont>
      <a:minorFont>
        <a:latin typeface="DIN Condensed"/>
        <a:ea typeface="DIN Condensed"/>
        <a:cs typeface="DIN Condensed"/>
      </a:minorFont>
    </a:fontScheme>
    <a:fmtScheme name="New_Templat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0" strike="noStrike" sz="2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DIN Condense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000" u="none" kumimoji="0" normalizeH="0">
            <a:ln>
              <a:noFill/>
            </a:ln>
            <a:solidFill>
              <a:srgbClr val="838787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