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70" r:id="rId3"/>
    <p:sldId id="271" r:id="rId4"/>
    <p:sldId id="272" r:id="rId5"/>
    <p:sldId id="274" r:id="rId6"/>
    <p:sldId id="297" r:id="rId7"/>
    <p:sldId id="278" r:id="rId8"/>
    <p:sldId id="275" r:id="rId9"/>
    <p:sldId id="277" r:id="rId10"/>
    <p:sldId id="273" r:id="rId11"/>
    <p:sldId id="276" r:id="rId12"/>
    <p:sldId id="298" r:id="rId13"/>
    <p:sldId id="280" r:id="rId14"/>
    <p:sldId id="281" r:id="rId15"/>
    <p:sldId id="282" r:id="rId16"/>
    <p:sldId id="283" r:id="rId17"/>
    <p:sldId id="286" r:id="rId18"/>
    <p:sldId id="288" r:id="rId19"/>
    <p:sldId id="287" r:id="rId20"/>
    <p:sldId id="289" r:id="rId21"/>
    <p:sldId id="291" r:id="rId22"/>
    <p:sldId id="279" r:id="rId23"/>
    <p:sldId id="290" r:id="rId24"/>
    <p:sldId id="292" r:id="rId25"/>
    <p:sldId id="293" r:id="rId26"/>
    <p:sldId id="295" r:id="rId27"/>
    <p:sldId id="296" r:id="rId28"/>
    <p:sldId id="294" r:id="rId29"/>
  </p:sldIdLst>
  <p:sldSz cx="9144000" cy="6858000" type="screen4x3"/>
  <p:notesSz cx="7010400" cy="9296400"/>
  <p:embeddedFontLst>
    <p:embeddedFont>
      <p:font typeface="Proxima Nova" panose="020B0604020202020204" charset="0"/>
      <p:regular r:id="rId31"/>
      <p:bold r:id="rId32"/>
      <p:italic r:id="rId33"/>
      <p:boldItalic r:id="rId34"/>
    </p:embeddedFont>
    <p:embeddedFont>
      <p:font typeface="Calibri" panose="020F0502020204030204" pitchFamily="34" charset="0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8BD4BE-C91D-451F-8DB8-D8856AA060DA}">
  <a:tblStyle styleId="{0F8BD4BE-C91D-451F-8DB8-D8856AA060D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firstRow>
      <a:tcTxStyle b="on" i="off"/>
      <a:tcStyle>
        <a:tcBdr>
          <a:bottom>
            <a:ln w="12700" cap="flat" cmpd="sng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660"/>
  </p:normalViewPr>
  <p:slideViewPr>
    <p:cSldViewPr snapToGrid="0">
      <p:cViewPr>
        <p:scale>
          <a:sx n="100" d="100"/>
          <a:sy n="100" d="100"/>
        </p:scale>
        <p:origin x="544" y="3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39" cy="4648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0937" y="0"/>
            <a:ext cx="3037839" cy="4648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81100" y="696912"/>
            <a:ext cx="4648199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319" cy="418337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39" cy="4648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19"/>
          </a:xfrm>
          <a:prstGeom prst="rect">
            <a:avLst/>
          </a:prstGeom>
          <a:noFill/>
          <a:ln>
            <a:noFill/>
          </a:ln>
        </p:spPr>
        <p:txBody>
          <a:bodyPr lIns="93175" tIns="46575" rIns="93175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319" cy="4183379"/>
          </a:xfrm>
          <a:prstGeom prst="rect">
            <a:avLst/>
          </a:prstGeom>
          <a:noFill/>
          <a:ln>
            <a:noFill/>
          </a:ln>
        </p:spPr>
        <p:txBody>
          <a:bodyPr lIns="93175" tIns="46575" rIns="93175" bIns="465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19"/>
          </a:xfrm>
          <a:prstGeom prst="rect">
            <a:avLst/>
          </a:prstGeom>
          <a:noFill/>
          <a:ln>
            <a:noFill/>
          </a:ln>
        </p:spPr>
        <p:txBody>
          <a:bodyPr lIns="93175" tIns="46575" rIns="93175" bIns="4657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2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6962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75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524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399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715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90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903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578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64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8885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04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618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850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3794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3688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3920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68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21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180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5875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149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3512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957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34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701039" y="4415789"/>
            <a:ext cx="5608200" cy="4183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799" cy="464699"/>
          </a:xfrm>
          <a:prstGeom prst="rect">
            <a:avLst/>
          </a:prstGeom>
        </p:spPr>
        <p:txBody>
          <a:bodyPr lIns="93175" tIns="46575" rIns="93175" bIns="4657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72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hape 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" y="0"/>
            <a:ext cx="8837533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hape 17"/>
          <p:cNvSpPr txBox="1">
            <a:spLocks noGrp="1"/>
          </p:cNvSpPr>
          <p:nvPr>
            <p:ph type="ctrTitle"/>
          </p:nvPr>
        </p:nvSpPr>
        <p:spPr>
          <a:xfrm>
            <a:off x="914400" y="13878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Font typeface="Proxima Nova"/>
              <a:buNone/>
              <a:defRPr sz="4400" b="1" i="0" u="none" strike="noStrike" cap="none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ubTitle" idx="1"/>
          </p:nvPr>
        </p:nvSpPr>
        <p:spPr>
          <a:xfrm>
            <a:off x="914400" y="1633586"/>
            <a:ext cx="2094538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00"/>
              </a:spcBef>
              <a:buClr>
                <a:srgbClr val="FFFFFF"/>
              </a:buClr>
              <a:buFont typeface="Arial"/>
              <a:buNone/>
              <a:defRPr sz="2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Shape 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06458" y="0"/>
            <a:ext cx="8837533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Proxima Nova"/>
              <a:buNone/>
              <a:defRPr sz="44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Proxima Nova"/>
              <a:buNone/>
              <a:defRPr sz="44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Proxima Nova"/>
              <a:buNone/>
              <a:defRPr sz="40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Proxima Nova"/>
              <a:buNone/>
              <a:defRPr sz="44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Proxima Nova"/>
              <a:buNone/>
              <a:defRPr sz="44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dk1"/>
              </a:buClr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dk1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dk1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Proxima Nova"/>
              <a:buNone/>
              <a:defRPr sz="20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Proxima Nova"/>
              <a:buNone/>
              <a:defRPr sz="20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9" name="Shape 6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chemeClr val="dk1"/>
              </a:buClr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dk1"/>
              </a:buClr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dk1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Proxima Nova"/>
              <a:buNone/>
              <a:defRPr sz="44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Proxima Nova"/>
              <a:buNone/>
              <a:defRPr sz="44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nkedin.com/in/konstantinroot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nkedin.com/in/konstantinroot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235066" y="767324"/>
            <a:ext cx="8339100" cy="31506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ru-RU" sz="48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Особенности большой социальной сети</a:t>
            </a:r>
            <a:br>
              <a:rPr lang="en-US" sz="48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br>
              <a:rPr lang="en-US" sz="48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-US" sz="48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Konstantin Root</a:t>
            </a:r>
            <a:r>
              <a:rPr lang="ru-RU" sz="4800" dirty="0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lang="en-US" sz="4800" dirty="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4850" y="0"/>
            <a:ext cx="10972800" cy="6858000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10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44630" y="3429000"/>
            <a:ext cx="7673839" cy="2470154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Только 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software 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решения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 err="1">
                <a:latin typeface="Proxima Nova"/>
                <a:ea typeface="Proxima Nova"/>
                <a:cs typeface="Proxima Nova"/>
                <a:sym typeface="Proxima Nova"/>
              </a:rPr>
              <a:t>Debian</a:t>
            </a:r>
            <a:endParaRPr lang="en-US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 err="1">
                <a:latin typeface="Proxima Nova"/>
                <a:ea typeface="Proxima Nova"/>
                <a:cs typeface="Proxima Nova"/>
                <a:sym typeface="Proxima Nova"/>
              </a:rPr>
              <a:t>HAProxy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 -&gt; Java/</a:t>
            </a:r>
            <a:r>
              <a:rPr lang="en-US" dirty="0" err="1">
                <a:latin typeface="Proxima Nova"/>
                <a:ea typeface="Proxima Nova"/>
                <a:cs typeface="Proxima Nova"/>
                <a:sym typeface="Proxima Nova"/>
              </a:rPr>
              <a:t>Erlang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 -&gt; MySQL / </a:t>
            </a:r>
            <a:r>
              <a:rPr lang="en-US" dirty="0" err="1">
                <a:latin typeface="Proxima Nova"/>
                <a:ea typeface="Proxima Nova"/>
                <a:cs typeface="Proxima Nova"/>
                <a:sym typeface="Proxima Nova"/>
              </a:rPr>
              <a:t>Redis</a:t>
            </a:r>
            <a:endParaRPr lang="en-US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 err="1">
                <a:latin typeface="Proxima Nova"/>
                <a:ea typeface="Proxima Nova"/>
                <a:cs typeface="Proxima Nova"/>
                <a:sym typeface="Proxima Nova"/>
              </a:rPr>
              <a:t>JCloud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, </a:t>
            </a:r>
            <a:r>
              <a:rPr lang="en-US" dirty="0" err="1">
                <a:latin typeface="Proxima Nova"/>
                <a:ea typeface="Proxima Nova"/>
                <a:cs typeface="Proxima Nova"/>
                <a:sym typeface="Proxima Nova"/>
              </a:rPr>
              <a:t>Erlang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 QUEUE 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/ 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CONFIG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 / 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discovery</a:t>
            </a:r>
          </a:p>
        </p:txBody>
      </p:sp>
    </p:spTree>
    <p:extLst>
      <p:ext uri="{BB962C8B-B14F-4D97-AF65-F5344CB8AC3E}">
        <p14:creationId xmlns:p14="http://schemas.microsoft.com/office/powerpoint/2010/main" val="1946486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"/>
            <a:ext cx="12191954" cy="690880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44661" y="530232"/>
            <a:ext cx="7997689" cy="2155818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Google Analytics, </a:t>
            </a:r>
            <a:r>
              <a:rPr lang="en-US" dirty="0" err="1">
                <a:latin typeface="Proxima Nova"/>
                <a:ea typeface="Proxima Nova"/>
                <a:cs typeface="Proxima Nova"/>
                <a:sym typeface="Proxima Nova"/>
              </a:rPr>
              <a:t>Erlang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 metrics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Kafka -&gt; Flume -&gt; S3 -&gt; EMR -&gt; Spark -&gt; Tableau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AWS Route53, S3, EMR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Akamai CDN</a:t>
            </a:r>
          </a:p>
        </p:txBody>
      </p:sp>
    </p:spTree>
    <p:extLst>
      <p:ext uri="{BB962C8B-B14F-4D97-AF65-F5344CB8AC3E}">
        <p14:creationId xmlns:p14="http://schemas.microsoft.com/office/powerpoint/2010/main" val="2197136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12</a:t>
            </a:fld>
            <a:endParaRPr lang="en-US"/>
          </a:p>
        </p:txBody>
      </p:sp>
      <p:sp>
        <p:nvSpPr>
          <p:cNvPr id="237" name="Shape 237"/>
          <p:cNvSpPr txBox="1"/>
          <p:nvPr/>
        </p:nvSpPr>
        <p:spPr>
          <a:xfrm>
            <a:off x="513100" y="1269325"/>
            <a:ext cx="8349899" cy="323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 rt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  <a:buFont typeface="Proxima Nova"/>
              <a:buChar char="•"/>
            </a:pPr>
            <a:endParaRPr lang="en-US" sz="2400" dirty="0">
              <a:solidFill>
                <a:srgbClr val="7F7F7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20852" y="-279400"/>
            <a:ext cx="11291317" cy="7239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362211" y="5393657"/>
            <a:ext cx="6302239" cy="885818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Web https -&gt; HTTP migration</a:t>
            </a:r>
          </a:p>
        </p:txBody>
      </p:sp>
    </p:spTree>
    <p:extLst>
      <p:ext uri="{BB962C8B-B14F-4D97-AF65-F5344CB8AC3E}">
        <p14:creationId xmlns:p14="http://schemas.microsoft.com/office/powerpoint/2010/main" val="3889097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7324"/>
            <a:ext cx="9143999" cy="6857999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13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14561" y="1443957"/>
            <a:ext cx="7146789" cy="2480344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Kanban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Частые релизы на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production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Feature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toggles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Постепенное включение на % / страны</a:t>
            </a:r>
          </a:p>
        </p:txBody>
      </p:sp>
    </p:spTree>
    <p:extLst>
      <p:ext uri="{BB962C8B-B14F-4D97-AF65-F5344CB8AC3E}">
        <p14:creationId xmlns:p14="http://schemas.microsoft.com/office/powerpoint/2010/main" val="1973110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0352" y="0"/>
            <a:ext cx="10052405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14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57411" y="3856957"/>
            <a:ext cx="7146789" cy="2016793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Trello, Slack, Google, JIRA, Confluence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Puppet, Graphite, </a:t>
            </a:r>
            <a:r>
              <a:rPr lang="en-US" sz="2400" dirty="0" err="1">
                <a:latin typeface="Proxima Nova"/>
                <a:ea typeface="Proxima Nova"/>
                <a:cs typeface="Proxima Nova"/>
                <a:sym typeface="Proxima Nova"/>
              </a:rPr>
              <a:t>Zabbix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, Xen, Docker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sz="2400" dirty="0" err="1">
                <a:latin typeface="Proxima Nova"/>
                <a:ea typeface="Proxima Nova"/>
                <a:cs typeface="Proxima Nova"/>
                <a:sym typeface="Proxima Nova"/>
              </a:rPr>
              <a:t>Testlink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, </a:t>
            </a:r>
            <a:r>
              <a:rPr lang="en-US" sz="2400" dirty="0" err="1">
                <a:latin typeface="Proxima Nova"/>
                <a:ea typeface="Proxima Nova"/>
                <a:cs typeface="Proxima Nova"/>
                <a:sym typeface="Proxima Nova"/>
              </a:rPr>
              <a:t>Appium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, Selenium</a:t>
            </a:r>
          </a:p>
        </p:txBody>
      </p:sp>
    </p:spTree>
    <p:extLst>
      <p:ext uri="{BB962C8B-B14F-4D97-AF65-F5344CB8AC3E}">
        <p14:creationId xmlns:p14="http://schemas.microsoft.com/office/powerpoint/2010/main" val="3930055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88951" y="26"/>
            <a:ext cx="12202801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15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30410" y="3761707"/>
            <a:ext cx="7146789" cy="2016793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AWS -&gt; хостинг в Латвии -&gt; 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DATA </a:t>
            </a:r>
            <a:r>
              <a:rPr lang="en-US" sz="2400" dirty="0" err="1">
                <a:latin typeface="Proxima Nova"/>
                <a:ea typeface="Proxima Nova"/>
                <a:cs typeface="Proxima Nova"/>
                <a:sym typeface="Proxima Nova"/>
              </a:rPr>
              <a:t>CENter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200+ серверов (48 / 384GB / 5TB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,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Xen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)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1000+ сервисов</a:t>
            </a:r>
          </a:p>
        </p:txBody>
      </p:sp>
    </p:spTree>
    <p:extLst>
      <p:ext uri="{BB962C8B-B14F-4D97-AF65-F5344CB8AC3E}">
        <p14:creationId xmlns:p14="http://schemas.microsoft.com/office/powerpoint/2010/main" val="3234986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16</a:t>
            </a:fld>
            <a:endParaRPr lang="en-US"/>
          </a:p>
        </p:txBody>
      </p:sp>
      <p:sp>
        <p:nvSpPr>
          <p:cNvPr id="237" name="Shape 237"/>
          <p:cNvSpPr txBox="1"/>
          <p:nvPr/>
        </p:nvSpPr>
        <p:spPr>
          <a:xfrm>
            <a:off x="513100" y="1269325"/>
            <a:ext cx="8349899" cy="323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 rt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  <a:buFont typeface="Proxima Nova"/>
              <a:buChar char="•"/>
            </a:pPr>
            <a:endParaRPr lang="en-US" sz="2400" dirty="0">
              <a:solidFill>
                <a:srgbClr val="7F7F7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825176" cy="685797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81378" y="4263685"/>
            <a:ext cx="6006871" cy="1013165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800" dirty="0">
                <a:latin typeface="Proxima Nova"/>
                <a:ea typeface="Proxima Nova"/>
                <a:cs typeface="Proxima Nova"/>
                <a:sym typeface="Proxima Nova"/>
              </a:rPr>
              <a:t>История </a:t>
            </a:r>
            <a:r>
              <a:rPr lang="en-US" sz="2800" dirty="0">
                <a:latin typeface="Proxima Nova"/>
                <a:ea typeface="Proxima Nova"/>
                <a:cs typeface="Proxima Nova"/>
                <a:sym typeface="Proxima Nova"/>
              </a:rPr>
              <a:t>o </a:t>
            </a:r>
            <a:r>
              <a:rPr lang="ru-RU" sz="2800" dirty="0">
                <a:latin typeface="Proxima Nova"/>
                <a:ea typeface="Proxima Nova"/>
                <a:cs typeface="Proxima Nova"/>
                <a:sym typeface="Proxima Nova"/>
              </a:rPr>
              <a:t>проблем</a:t>
            </a:r>
            <a:r>
              <a:rPr lang="en-US" sz="2800" dirty="0">
                <a:latin typeface="Proxima Nova"/>
                <a:ea typeface="Proxima Nova"/>
                <a:cs typeface="Proxima Nova"/>
                <a:sym typeface="Proxima Nova"/>
              </a:rPr>
              <a:t>ax</a:t>
            </a:r>
            <a:r>
              <a:rPr lang="ru-RU" sz="28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2800" dirty="0" err="1">
                <a:latin typeface="Proxima Nova"/>
                <a:ea typeface="Proxima Nova"/>
                <a:cs typeface="Proxima Nova"/>
                <a:sym typeface="Proxima Nova"/>
              </a:rPr>
              <a:t>xen</a:t>
            </a:r>
            <a:r>
              <a:rPr lang="en-US" sz="2800" dirty="0">
                <a:latin typeface="Proxima Nova"/>
                <a:ea typeface="Proxima Nova"/>
                <a:cs typeface="Proxima Nova"/>
                <a:sym typeface="Proxima Nova"/>
              </a:rPr>
              <a:t>-a</a:t>
            </a:r>
            <a:endParaRPr lang="ru-RU" sz="28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89483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2048"/>
            <a:ext cx="11229605" cy="6860022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17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66761" y="948657"/>
            <a:ext cx="4008489" cy="2016793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500TB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Reduced redundancy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Мониторинг</a:t>
            </a:r>
          </a:p>
        </p:txBody>
      </p:sp>
    </p:spTree>
    <p:extLst>
      <p:ext uri="{BB962C8B-B14F-4D97-AF65-F5344CB8AC3E}">
        <p14:creationId xmlns:p14="http://schemas.microsoft.com/office/powerpoint/2010/main" val="19700844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6051" y="0"/>
            <a:ext cx="12197907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18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81583" y="3486137"/>
            <a:ext cx="3915817" cy="2522293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Не файловая система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Скорость доступа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Data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partitioning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Нету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backups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4203700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019000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19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03529" y="777535"/>
            <a:ext cx="7219721" cy="1013165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800" dirty="0">
                <a:latin typeface="Proxima Nova"/>
                <a:ea typeface="Proxima Nova"/>
                <a:cs typeface="Proxima Nova"/>
                <a:sym typeface="Proxima Nova"/>
              </a:rPr>
              <a:t>Как мы потеряли 15ТБ данных</a:t>
            </a:r>
          </a:p>
        </p:txBody>
      </p:sp>
    </p:spTree>
    <p:extLst>
      <p:ext uri="{BB962C8B-B14F-4D97-AF65-F5344CB8AC3E}">
        <p14:creationId xmlns:p14="http://schemas.microsoft.com/office/powerpoint/2010/main" val="1029268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8330" y="0"/>
            <a:ext cx="10972758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95738" y="984246"/>
            <a:ext cx="6784621" cy="2870204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000" dirty="0">
                <a:latin typeface="Proxima Nova"/>
                <a:ea typeface="Proxima Nova"/>
                <a:cs typeface="Proxima Nova"/>
                <a:sym typeface="Proxima Nova"/>
              </a:rPr>
              <a:t>CTO, Руководитель по разработке в Ask.fm</a:t>
            </a:r>
          </a:p>
          <a:p>
            <a:pPr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000" dirty="0">
                <a:latin typeface="Proxima Nova"/>
                <a:ea typeface="Proxima Nova"/>
                <a:cs typeface="Proxima Nova"/>
                <a:sym typeface="Proxima Nova"/>
              </a:rPr>
              <a:t>22 года в IT индустрии</a:t>
            </a:r>
          </a:p>
          <a:p>
            <a:pPr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000" dirty="0"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https://www.linkedin.com/in/konstantinroot</a:t>
            </a:r>
            <a:r>
              <a:rPr lang="en-US" sz="20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20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br>
              <a:rPr lang="ru-RU" sz="2000" dirty="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ru-RU" sz="2000" dirty="0" err="1">
                <a:latin typeface="Proxima Nova"/>
                <a:ea typeface="Proxima Nova"/>
                <a:cs typeface="Proxima Nova"/>
                <a:sym typeface="Proxima Nova"/>
              </a:rPr>
              <a:t>Twitter</a:t>
            </a:r>
            <a:r>
              <a:rPr lang="ru-RU" sz="2000" dirty="0">
                <a:latin typeface="Proxima Nova"/>
                <a:ea typeface="Proxima Nova"/>
                <a:cs typeface="Proxima Nova"/>
                <a:sym typeface="Proxima Nova"/>
              </a:rPr>
              <a:t> - @</a:t>
            </a:r>
            <a:r>
              <a:rPr lang="ru-RU" sz="2000" dirty="0" err="1">
                <a:latin typeface="Proxima Nova"/>
                <a:ea typeface="Proxima Nova"/>
                <a:cs typeface="Proxima Nova"/>
                <a:sym typeface="Proxima Nova"/>
              </a:rPr>
              <a:t>konstantin_root</a:t>
            </a:r>
            <a:endParaRPr lang="ru-RU" sz="20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000" dirty="0">
                <a:latin typeface="Proxima Nova"/>
                <a:ea typeface="Proxima Nova"/>
                <a:cs typeface="Proxima Nova"/>
                <a:sym typeface="Proxima Nova"/>
              </a:rPr>
              <a:t>Бег на 21/42км и его </a:t>
            </a:r>
            <a:r>
              <a:rPr lang="ru-RU" sz="2000" dirty="0" err="1">
                <a:latin typeface="Proxima Nova"/>
                <a:ea typeface="Proxima Nova"/>
                <a:cs typeface="Proxima Nova"/>
                <a:sym typeface="Proxima Nova"/>
              </a:rPr>
              <a:t>data</a:t>
            </a:r>
            <a:r>
              <a:rPr lang="ru-RU" sz="20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2000" dirty="0" err="1">
                <a:latin typeface="Proxima Nova"/>
                <a:ea typeface="Proxima Nova"/>
                <a:cs typeface="Proxima Nova"/>
                <a:sym typeface="Proxima Nova"/>
              </a:rPr>
              <a:t>science</a:t>
            </a:r>
            <a:endParaRPr lang="ru-RU" sz="20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0"/>
            <a:ext cx="10281859" cy="6858000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20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91133" y="800087"/>
            <a:ext cx="6024017" cy="3073413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Минимум технологий / языков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Нет непроверенным технологиям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Использовать 1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data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center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Sharding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,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sharding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CDN, CDN, CDN</a:t>
            </a:r>
          </a:p>
        </p:txBody>
      </p:sp>
    </p:spTree>
    <p:extLst>
      <p:ext uri="{BB962C8B-B14F-4D97-AF65-F5344CB8AC3E}">
        <p14:creationId xmlns:p14="http://schemas.microsoft.com/office/powerpoint/2010/main" val="2427796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11451" y="26"/>
            <a:ext cx="13256393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53033" y="2959087"/>
            <a:ext cx="6024017" cy="3073413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Бизнес логика в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Ruby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on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Rails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Ruby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API нужно поддерживать годами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Erlang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/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Java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одновременно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Не думали о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модерации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685965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1950" y="-6350"/>
            <a:ext cx="11967426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22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27104" y="3625849"/>
            <a:ext cx="6024017" cy="2508251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Наш профиль уникален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Свой CDN не выгоден – 1ТБ $5-9K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Сложно тестировать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Свои методики тестирования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10277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23</a:t>
            </a:fld>
            <a:endParaRPr lang="en-US"/>
          </a:p>
        </p:txBody>
      </p:sp>
      <p:sp>
        <p:nvSpPr>
          <p:cNvPr id="237" name="Shape 237"/>
          <p:cNvSpPr txBox="1"/>
          <p:nvPr/>
        </p:nvSpPr>
        <p:spPr>
          <a:xfrm>
            <a:off x="513100" y="1269325"/>
            <a:ext cx="8349899" cy="323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 rt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  <a:buFont typeface="Proxima Nova"/>
              <a:buChar char="•"/>
            </a:pPr>
            <a:endParaRPr lang="en-US" sz="2400" dirty="0">
              <a:solidFill>
                <a:srgbClr val="7F7F7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90576" y="1003300"/>
            <a:ext cx="6813646" cy="874476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 algn="ctr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История про 256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MySQL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 shards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408418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7820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24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90554" y="844550"/>
            <a:ext cx="6024017" cy="1987550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DDoS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, боты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Ограничения на все API вызовы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Представь</a:t>
            </a:r>
            <a:r>
              <a:rPr lang="en-US" sz="2400" dirty="0" err="1">
                <a:latin typeface="Proxima Nova"/>
                <a:ea typeface="Proxima Nova"/>
                <a:cs typeface="Proxima Nova"/>
                <a:sym typeface="Proxima Nova"/>
              </a:rPr>
              <a:t>te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что API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 public 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30465603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25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50804" y="3111500"/>
            <a:ext cx="5740496" cy="3009900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1800" b="1" dirty="0" err="1">
                <a:latin typeface="Proxima Nova"/>
                <a:ea typeface="Proxima Nova"/>
                <a:cs typeface="Proxima Nova"/>
                <a:sym typeface="Proxima Nova"/>
              </a:rPr>
              <a:t>модерация</a:t>
            </a:r>
            <a:endParaRPr lang="ru-RU" sz="1800" b="1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Может убить компанию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Каждая новая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feature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 требует её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Много законов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Думайте перед постами – всё сохраняется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PhotoDNA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,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etc</a:t>
            </a:r>
            <a:endParaRPr lang="ru-RU" sz="18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338267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7"/>
            <a:ext cx="9143999" cy="7311623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26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65104" y="800100"/>
            <a:ext cx="7143846" cy="2152650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20 людей в команде, сотни на контракте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Очень жёсткий контент –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some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shit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you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cant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be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unseen</a:t>
            </a:r>
            <a:endParaRPr lang="ru-RU" sz="18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Не очевидные моменты – ISIS,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nazi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,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созданиe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 мин, граница </a:t>
            </a:r>
            <a:r>
              <a:rPr lang="ru-RU" sz="1800" dirty="0" err="1">
                <a:latin typeface="Proxima Nova"/>
                <a:ea typeface="Proxima Nova"/>
                <a:cs typeface="Proxima Nova"/>
                <a:sym typeface="Proxima Nova"/>
              </a:rPr>
              <a:t>nude</a:t>
            </a:r>
            <a:r>
              <a:rPr lang="ru-RU" sz="1800" dirty="0">
                <a:latin typeface="Proxima Nova"/>
                <a:ea typeface="Proxima Nova"/>
                <a:cs typeface="Proxima Nova"/>
                <a:sym typeface="Proxima Nova"/>
              </a:rPr>
              <a:t>/порно</a:t>
            </a:r>
          </a:p>
        </p:txBody>
      </p:sp>
    </p:spTree>
    <p:extLst>
      <p:ext uri="{BB962C8B-B14F-4D97-AF65-F5344CB8AC3E}">
        <p14:creationId xmlns:p14="http://schemas.microsoft.com/office/powerpoint/2010/main" val="3407160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349062" cy="6858000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44504" y="4260850"/>
            <a:ext cx="7124796" cy="1917700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не достаточно хорош для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модерации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Google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/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MS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sz="2400" dirty="0" err="1">
                <a:latin typeface="Proxima Nova"/>
                <a:ea typeface="Proxima Nova"/>
                <a:cs typeface="Proxima Nova"/>
                <a:sym typeface="Proxima Nova"/>
              </a:rPr>
              <a:t>SaaS</a:t>
            </a: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 решения 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$$$</a:t>
            </a:r>
            <a:endParaRPr lang="ru-RU"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sz="2400" dirty="0">
                <a:latin typeface="Proxima Nova"/>
                <a:ea typeface="Proxima Nova"/>
                <a:cs typeface="Proxima Nova"/>
                <a:sym typeface="Proxima Nova"/>
              </a:rPr>
              <a:t>Люди &gt;&gt; машины</a:t>
            </a:r>
          </a:p>
        </p:txBody>
      </p:sp>
    </p:spTree>
    <p:extLst>
      <p:ext uri="{BB962C8B-B14F-4D97-AF65-F5344CB8AC3E}">
        <p14:creationId xmlns:p14="http://schemas.microsoft.com/office/powerpoint/2010/main" val="1973612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06896" y="0"/>
            <a:ext cx="12189890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28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39924" y="4870450"/>
            <a:ext cx="8096250" cy="1257300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  <a:hlinkClick r:id="rId4"/>
              </a:rPr>
              <a:t>https://www.linkedin.com/in/konstantinroot/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   </a:t>
            </a:r>
            <a:b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Twitter - @</a:t>
            </a:r>
            <a:r>
              <a:rPr lang="en-US" sz="2400" dirty="0" err="1">
                <a:latin typeface="Proxima Nova"/>
                <a:ea typeface="Proxima Nova"/>
                <a:cs typeface="Proxima Nova"/>
                <a:sym typeface="Proxima Nova"/>
              </a:rPr>
              <a:t>konstantin_root</a:t>
            </a:r>
            <a:r>
              <a:rPr lang="en-US" sz="2400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0245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115" y="0"/>
            <a:ext cx="9167114" cy="6858000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3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80835" y="698500"/>
            <a:ext cx="4691315" cy="1334308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sz="2400" b="1" dirty="0">
                <a:ln w="3175" cmpd="sng">
                  <a:solidFill>
                    <a:schemeClr val="accent1"/>
                  </a:solidFill>
                </a:ln>
                <a:sym typeface="Proxima Nova"/>
              </a:rPr>
              <a:t>Q&amp;A </a:t>
            </a:r>
            <a:r>
              <a:rPr lang="ru-RU" sz="2400" b="1" dirty="0">
                <a:ln w="3175" cmpd="sng">
                  <a:solidFill>
                    <a:schemeClr val="accent1"/>
                  </a:solidFill>
                </a:ln>
                <a:sym typeface="Proxima Nova"/>
              </a:rPr>
              <a:t>социальная сеть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sz="2400" b="1" dirty="0">
                <a:ln w="3175" cmpd="sng">
                  <a:solidFill>
                    <a:schemeClr val="accent1"/>
                  </a:solidFill>
                </a:ln>
                <a:sym typeface="Proxima Nova"/>
              </a:rPr>
              <a:t>IAC ($4B</a:t>
            </a:r>
            <a:r>
              <a:rPr lang="ru-RU" sz="2400" b="1" dirty="0">
                <a:ln w="3175" cmpd="sng">
                  <a:solidFill>
                    <a:schemeClr val="accent1"/>
                  </a:solidFill>
                </a:ln>
                <a:sym typeface="Proxima Nov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09797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168" y="0"/>
            <a:ext cx="8731956" cy="6872223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592921" y="1986845"/>
            <a:ext cx="2599215" cy="4279781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200M+ users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49 languages, 200+ countries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5-10M DAU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15-30M MAU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2M pictures/day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2-4B page views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500TB user data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2-4PB traffic</a:t>
            </a:r>
          </a:p>
        </p:txBody>
      </p:sp>
    </p:spTree>
    <p:extLst>
      <p:ext uri="{BB962C8B-B14F-4D97-AF65-F5344CB8AC3E}">
        <p14:creationId xmlns:p14="http://schemas.microsoft.com/office/powerpoint/2010/main" val="979147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80"/>
            <a:ext cx="9270416" cy="6854819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68401" y="3934178"/>
            <a:ext cx="6784621" cy="2103226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15-20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лет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America / EU / ASIA</a:t>
            </a:r>
            <a:endParaRPr lang="ru-RU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45% 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Android 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/ 35% 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iOS 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/ 20%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 Web</a:t>
            </a:r>
            <a:endParaRPr lang="ru-RU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2672193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6</a:t>
            </a:fld>
            <a:endParaRPr lang="en-US"/>
          </a:p>
        </p:txBody>
      </p:sp>
      <p:sp>
        <p:nvSpPr>
          <p:cNvPr id="237" name="Shape 237"/>
          <p:cNvSpPr txBox="1"/>
          <p:nvPr/>
        </p:nvSpPr>
        <p:spPr>
          <a:xfrm>
            <a:off x="513100" y="1269325"/>
            <a:ext cx="8349899" cy="323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endParaRPr lang="en-US" sz="2400" dirty="0">
              <a:solidFill>
                <a:srgbClr val="7F7F7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132" y="177338"/>
            <a:ext cx="9462219" cy="634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88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931" y="-27"/>
            <a:ext cx="9180023" cy="7212875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390651" y="4235446"/>
            <a:ext cx="6784621" cy="2103226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6 QA / 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6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 SRE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5 B</a:t>
            </a:r>
            <a:r>
              <a:rPr lang="en-US" dirty="0" err="1">
                <a:latin typeface="Proxima Nova"/>
                <a:ea typeface="Proxima Nova"/>
                <a:cs typeface="Proxima Nova"/>
                <a:sym typeface="Proxima Nova"/>
              </a:rPr>
              <a:t>ackend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 / 5 </a:t>
            </a:r>
            <a:r>
              <a:rPr lang="ru-RU" dirty="0" err="1">
                <a:latin typeface="Proxima Nova"/>
                <a:ea typeface="Proxima Nova"/>
                <a:cs typeface="Proxima Nova"/>
                <a:sym typeface="Proxima Nova"/>
              </a:rPr>
              <a:t>Mob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 / 3 </a:t>
            </a:r>
            <a:r>
              <a:rPr lang="ru-RU" dirty="0" err="1">
                <a:latin typeface="Proxima Nova"/>
                <a:ea typeface="Proxima Nova"/>
                <a:cs typeface="Proxima Nova"/>
                <a:sym typeface="Proxima Nova"/>
              </a:rPr>
              <a:t>Web</a:t>
            </a: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lang="en-US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Нет </a:t>
            </a:r>
            <a:r>
              <a:rPr lang="ru-RU" dirty="0" err="1">
                <a:latin typeface="Proxima Nova"/>
                <a:ea typeface="Proxima Nova"/>
                <a:cs typeface="Proxima Nova"/>
                <a:sym typeface="Proxima Nova"/>
              </a:rPr>
              <a:t>архитектов</a:t>
            </a:r>
            <a:endParaRPr lang="ru-RU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827840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17551" y="26"/>
            <a:ext cx="10283747" cy="6857974"/>
          </a:xfrm>
          <a:prstGeom prst="rect">
            <a:avLst/>
          </a:prstGeom>
        </p:spPr>
      </p:pic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59011" y="965196"/>
            <a:ext cx="6784621" cy="2103226"/>
          </a:xfrm>
          <a:prstGeom prst="rect">
            <a:avLst/>
          </a:prstGeom>
          <a:solidFill>
            <a:schemeClr val="bg2">
              <a:lumMod val="60000"/>
              <a:lumOff val="40000"/>
              <a:alpha val="95000"/>
            </a:schemeClr>
          </a:solidFill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Реклама</a:t>
            </a: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ru-RU" dirty="0">
                <a:latin typeface="Proxima Nova"/>
                <a:ea typeface="Proxima Nova"/>
                <a:cs typeface="Proxima Nova"/>
                <a:sym typeface="Proxima Nova"/>
              </a:rPr>
              <a:t>баннеры</a:t>
            </a:r>
            <a:endParaRPr lang="en-US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</a:pPr>
            <a:r>
              <a:rPr lang="en-US" dirty="0" err="1">
                <a:latin typeface="Proxima Nova"/>
                <a:ea typeface="Proxima Nova"/>
                <a:cs typeface="Proxima Nova"/>
                <a:sym typeface="Proxima Nova"/>
              </a:rPr>
              <a:t>Ios</a:t>
            </a:r>
            <a:r>
              <a:rPr lang="en-US" dirty="0">
                <a:latin typeface="Proxima Nova"/>
                <a:ea typeface="Proxima Nova"/>
                <a:cs typeface="Proxima Nova"/>
                <a:sym typeface="Proxima Nova"/>
              </a:rPr>
              <a:t> &gt; android</a:t>
            </a:r>
            <a:endParaRPr lang="ru-RU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  <p:extLst>
      <p:ext uri="{BB962C8B-B14F-4D97-AF65-F5344CB8AC3E}">
        <p14:creationId xmlns:p14="http://schemas.microsoft.com/office/powerpoint/2010/main" val="4270686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sldNum" idx="12"/>
          </p:nvPr>
        </p:nvSpPr>
        <p:spPr>
          <a:xfrm>
            <a:off x="7010400" y="6492875"/>
            <a:ext cx="2133599" cy="365099"/>
          </a:xfrm>
          <a:prstGeom prst="rect">
            <a:avLst/>
          </a:prstGeom>
        </p:spPr>
        <p:txBody>
          <a:bodyPr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-US"/>
              <a:t>9</a:t>
            </a:fld>
            <a:endParaRPr lang="en-US"/>
          </a:p>
        </p:txBody>
      </p:sp>
      <p:sp>
        <p:nvSpPr>
          <p:cNvPr id="237" name="Shape 237"/>
          <p:cNvSpPr txBox="1"/>
          <p:nvPr/>
        </p:nvSpPr>
        <p:spPr>
          <a:xfrm>
            <a:off x="513100" y="1269325"/>
            <a:ext cx="8349899" cy="3231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342900" lvl="0" indent="-342900" rtl="0">
              <a:lnSpc>
                <a:spcPct val="115000"/>
              </a:lnSpc>
              <a:spcBef>
                <a:spcPts val="480"/>
              </a:spcBef>
              <a:spcAft>
                <a:spcPts val="1000"/>
              </a:spcAft>
              <a:buClr>
                <a:srgbClr val="7F7F7F"/>
              </a:buClr>
              <a:buSzPct val="100000"/>
              <a:buFont typeface="Proxima Nova"/>
              <a:buChar char="•"/>
            </a:pPr>
            <a:endParaRPr lang="en-US" sz="2400" dirty="0">
              <a:solidFill>
                <a:srgbClr val="7F7F7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50800"/>
            <a:ext cx="6813550" cy="681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81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414</Words>
  <Application>Microsoft Office PowerPoint</Application>
  <PresentationFormat>On-screen Show (4:3)</PresentationFormat>
  <Paragraphs>139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Proxima Nova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Konstantin Root</cp:lastModifiedBy>
  <cp:revision>46</cp:revision>
  <dcterms:modified xsi:type="dcterms:W3CDTF">2016-06-28T15:18:53Z</dcterms:modified>
</cp:coreProperties>
</file>